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  <p:sldMasterId id="2147483756" r:id="rId2"/>
  </p:sldMasterIdLst>
  <p:notesMasterIdLst>
    <p:notesMasterId r:id="rId44"/>
  </p:notesMasterIdLst>
  <p:sldIdLst>
    <p:sldId id="256" r:id="rId3"/>
    <p:sldId id="327" r:id="rId4"/>
    <p:sldId id="328" r:id="rId5"/>
    <p:sldId id="329" r:id="rId6"/>
    <p:sldId id="330" r:id="rId7"/>
    <p:sldId id="333" r:id="rId8"/>
    <p:sldId id="334" r:id="rId9"/>
    <p:sldId id="335" r:id="rId10"/>
    <p:sldId id="336" r:id="rId11"/>
    <p:sldId id="346" r:id="rId12"/>
    <p:sldId id="338" r:id="rId13"/>
    <p:sldId id="347" r:id="rId14"/>
    <p:sldId id="340" r:id="rId15"/>
    <p:sldId id="341" r:id="rId16"/>
    <p:sldId id="342" r:id="rId17"/>
    <p:sldId id="348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82" r:id="rId28"/>
    <p:sldId id="383" r:id="rId29"/>
    <p:sldId id="384" r:id="rId30"/>
    <p:sldId id="385" r:id="rId31"/>
    <p:sldId id="386" r:id="rId32"/>
    <p:sldId id="387" r:id="rId33"/>
    <p:sldId id="388" r:id="rId34"/>
    <p:sldId id="389" r:id="rId35"/>
    <p:sldId id="390" r:id="rId36"/>
    <p:sldId id="401" r:id="rId37"/>
    <p:sldId id="402" r:id="rId38"/>
    <p:sldId id="403" r:id="rId39"/>
    <p:sldId id="404" r:id="rId40"/>
    <p:sldId id="405" r:id="rId41"/>
    <p:sldId id="406" r:id="rId42"/>
    <p:sldId id="40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D62E"/>
    <a:srgbClr val="0318E3"/>
    <a:srgbClr val="C59EE2"/>
    <a:srgbClr val="C9A4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6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FB665-0CE7-4054-B414-8E621DACD24D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8E4EF-BC7F-44D2-9EAD-E25B0521F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9502BE-C498-4217-BEC6-60E65244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6700" y="801469"/>
            <a:ext cx="8648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Acyclic </a:t>
            </a:r>
            <a:r>
              <a:rPr lang="en-US" sz="3600" dirty="0" smtClean="0">
                <a:ln w="10541" cmpd="sng">
                  <a:solidFill>
                    <a:srgbClr val="06D62E"/>
                  </a:solidFill>
                  <a:prstDash val="solid"/>
                </a:ln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Colorings</a:t>
            </a:r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 of </a:t>
            </a:r>
            <a:r>
              <a:rPr lang="en-US" sz="360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Graph</a:t>
            </a:r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n w="10541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latin typeface="Tahoma" pitchFamily="34" charset="0"/>
                <a:ea typeface="Tahoma" pitchFamily="34" charset="0"/>
                <a:cs typeface="Tahoma" pitchFamily="34" charset="0"/>
              </a:rPr>
              <a:t>Subdivisions</a:t>
            </a:r>
            <a:endParaRPr lang="en-US" sz="3600" dirty="0">
              <a:ln w="10541" cmpd="sng">
                <a:solidFill>
                  <a:schemeClr val="bg1">
                    <a:lumMod val="65000"/>
                  </a:schemeClr>
                </a:solidFill>
                <a:prstDash val="solid"/>
              </a:ln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485900" y="2781300"/>
            <a:ext cx="67818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Debajyoti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Mondal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Rahnuma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Nishat</a:t>
            </a: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300"/>
              </a:spcBef>
            </a:pPr>
            <a:endParaRPr lang="en-US" sz="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300"/>
              </a:spcBef>
            </a:pP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Whitesides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Saidur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Rahman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219700"/>
            <a:ext cx="83058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University of Manitoba, Canada</a:t>
            </a:r>
          </a:p>
          <a:p>
            <a:pPr algn="ctr">
              <a:spcBef>
                <a:spcPts val="300"/>
              </a:spcBef>
            </a:pP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University of Victoria, Canada</a:t>
            </a:r>
          </a:p>
          <a:p>
            <a:pPr algn="ctr">
              <a:spcBef>
                <a:spcPts val="300"/>
              </a:spcBef>
            </a:pP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Bangladesh University of Engineering and Technology (BUET), Bangladesh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457200" y="4611469"/>
            <a:ext cx="8229600" cy="684431"/>
            <a:chOff x="457200" y="1066800"/>
            <a:chExt cx="8229600" cy="684431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4-colorable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2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− 6 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Our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19100" y="5726668"/>
            <a:ext cx="8267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4-coloring is NP-complete for graphs with maximum degree 7.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457200" y="1019770"/>
            <a:ext cx="8229600" cy="923330"/>
            <a:chOff x="457200" y="1066800"/>
            <a:chExt cx="8229600" cy="923330"/>
          </a:xfrm>
        </p:grpSpPr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9233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3-connected plane cubic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/2</a:t>
              </a:r>
            </a:p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57200" y="2286000"/>
            <a:ext cx="8229600" cy="961430"/>
            <a:chOff x="457200" y="1066800"/>
            <a:chExt cx="8229600" cy="961430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Partial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-tree,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≤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457200" y="3429000"/>
            <a:ext cx="8229600" cy="961430"/>
            <a:chOff x="457200" y="1066800"/>
            <a:chExt cx="8229600" cy="961430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83099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3-colorable, simpler proof,  originally proved by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&amp;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, 2010 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74"/>
          <p:cNvGrpSpPr>
            <a:grpSpLocks/>
          </p:cNvGrpSpPr>
          <p:nvPr/>
        </p:nvGrpSpPr>
        <p:grpSpPr bwMode="auto">
          <a:xfrm>
            <a:off x="5486400" y="2438400"/>
            <a:ext cx="1320800" cy="584200"/>
            <a:chOff x="685800" y="2087563"/>
            <a:chExt cx="1320800" cy="584200"/>
          </a:xfrm>
        </p:grpSpPr>
        <p:sp>
          <p:nvSpPr>
            <p:cNvPr id="146" name="Rectangle 145"/>
            <p:cNvSpPr/>
            <p:nvPr/>
          </p:nvSpPr>
          <p:spPr>
            <a:xfrm>
              <a:off x="1358900" y="2087563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85800" y="2239963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</p:grpSp>
      <p:sp>
        <p:nvSpPr>
          <p:cNvPr id="203" name="Rectangle 202"/>
          <p:cNvSpPr/>
          <p:nvPr/>
        </p:nvSpPr>
        <p:spPr bwMode="auto">
          <a:xfrm>
            <a:off x="6999287" y="350996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5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Acyclic coloring of a 3-connected cubic graph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0" name="Straight Connector 35"/>
          <p:cNvCxnSpPr/>
          <p:nvPr/>
        </p:nvCxnSpPr>
        <p:spPr bwMode="auto">
          <a:xfrm rot="5633436">
            <a:off x="7945438" y="4438650"/>
            <a:ext cx="957262" cy="1587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 bwMode="auto">
          <a:xfrm rot="233436" flipV="1">
            <a:off x="7524750" y="5014913"/>
            <a:ext cx="819150" cy="338137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 bwMode="auto">
          <a:xfrm rot="233436" flipV="1">
            <a:off x="5792787" y="5229225"/>
            <a:ext cx="1603375" cy="98425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 bwMode="auto">
          <a:xfrm rot="8664189" flipH="1" flipV="1">
            <a:off x="7651750" y="4098925"/>
            <a:ext cx="473075" cy="1192213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 bwMode="auto">
          <a:xfrm rot="16200000" flipH="1">
            <a:off x="4791868" y="4239419"/>
            <a:ext cx="1439863" cy="409575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 bwMode="auto">
          <a:xfrm flipV="1">
            <a:off x="5716587" y="1982788"/>
            <a:ext cx="1528763" cy="354012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 bwMode="auto">
          <a:xfrm rot="8664189" flipH="1" flipV="1">
            <a:off x="6958012" y="4556125"/>
            <a:ext cx="403225" cy="55563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 bwMode="auto">
          <a:xfrm rot="10800000" flipV="1">
            <a:off x="5778500" y="4381500"/>
            <a:ext cx="714375" cy="812800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 bwMode="auto">
          <a:xfrm rot="8664189" flipH="1" flipV="1">
            <a:off x="7105650" y="4641850"/>
            <a:ext cx="168275" cy="739775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 bwMode="auto">
          <a:xfrm rot="11033436" flipH="1" flipV="1">
            <a:off x="7353300" y="2039938"/>
            <a:ext cx="1012825" cy="527050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 bwMode="auto">
          <a:xfrm rot="16433436" flipV="1">
            <a:off x="7888287" y="3197225"/>
            <a:ext cx="1089025" cy="104775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 bwMode="auto">
          <a:xfrm rot="19464189" flipH="1">
            <a:off x="8228012" y="3181350"/>
            <a:ext cx="95250" cy="723900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 bwMode="auto">
          <a:xfrm rot="8664189">
            <a:off x="7480300" y="3217863"/>
            <a:ext cx="561975" cy="225425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 bwMode="auto">
          <a:xfrm rot="10800000" flipV="1">
            <a:off x="8145462" y="2674938"/>
            <a:ext cx="220663" cy="476250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 bwMode="auto">
          <a:xfrm rot="5400000" flipH="1" flipV="1">
            <a:off x="7028655" y="3875882"/>
            <a:ext cx="792163" cy="76200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 bwMode="auto">
          <a:xfrm rot="10800000" flipV="1">
            <a:off x="7011987" y="3511550"/>
            <a:ext cx="365125" cy="93663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 bwMode="auto">
          <a:xfrm rot="233436" flipH="1">
            <a:off x="6672262" y="2014538"/>
            <a:ext cx="568325" cy="808037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 bwMode="auto">
          <a:xfrm rot="5400000">
            <a:off x="4945856" y="2840831"/>
            <a:ext cx="1089025" cy="347663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 bwMode="auto">
          <a:xfrm rot="8664189">
            <a:off x="5470525" y="3482975"/>
            <a:ext cx="279400" cy="576263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 bwMode="auto">
          <a:xfrm rot="16200000" flipH="1">
            <a:off x="5911849" y="3114676"/>
            <a:ext cx="549275" cy="177800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 bwMode="auto">
          <a:xfrm rot="8664189" flipH="1" flipV="1">
            <a:off x="6448425" y="3348038"/>
            <a:ext cx="382587" cy="506412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 bwMode="auto">
          <a:xfrm rot="14064189">
            <a:off x="6409531" y="3232944"/>
            <a:ext cx="796925" cy="23813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 bwMode="auto">
          <a:xfrm rot="8664189" flipH="1" flipV="1">
            <a:off x="6032500" y="3816350"/>
            <a:ext cx="360362" cy="652463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 bwMode="auto">
          <a:xfrm rot="8664189" flipH="1" flipV="1">
            <a:off x="6704012" y="4264025"/>
            <a:ext cx="52388" cy="514350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 bwMode="auto">
          <a:xfrm>
            <a:off x="5710237" y="2451100"/>
            <a:ext cx="350838" cy="333375"/>
          </a:xfrm>
          <a:prstGeom prst="line">
            <a:avLst/>
          </a:prstGeom>
          <a:ln w="1905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226" idx="6"/>
            <a:endCxn id="225" idx="2"/>
          </p:cNvCxnSpPr>
          <p:nvPr/>
        </p:nvCxnSpPr>
        <p:spPr>
          <a:xfrm>
            <a:off x="6199187" y="2828925"/>
            <a:ext cx="304800" cy="381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216" idx="7"/>
            <a:endCxn id="221" idx="3"/>
          </p:cNvCxnSpPr>
          <p:nvPr/>
        </p:nvCxnSpPr>
        <p:spPr>
          <a:xfrm rot="5400000" flipH="1" flipV="1">
            <a:off x="5937109" y="3595547"/>
            <a:ext cx="257456" cy="2574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angle 194"/>
          <p:cNvSpPr/>
          <p:nvPr/>
        </p:nvSpPr>
        <p:spPr bwMode="auto">
          <a:xfrm>
            <a:off x="5451475" y="50625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7461250" y="53038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6686550" y="46863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6337300" y="4371975"/>
            <a:ext cx="274637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8229600" y="2130425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8318500" y="50117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7475537" y="407987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2" name="Rectangle 201"/>
          <p:cNvSpPr/>
          <p:nvPr/>
        </p:nvSpPr>
        <p:spPr bwMode="auto">
          <a:xfrm>
            <a:off x="7477125" y="33147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04" name="Rectangle 203"/>
          <p:cNvSpPr/>
          <p:nvPr/>
        </p:nvSpPr>
        <p:spPr bwMode="auto">
          <a:xfrm>
            <a:off x="6300787" y="3497263"/>
            <a:ext cx="265113" cy="36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5638800" y="3429000"/>
            <a:ext cx="569912" cy="36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06" name="Rectangle 205"/>
          <p:cNvSpPr/>
          <p:nvPr/>
        </p:nvSpPr>
        <p:spPr bwMode="auto">
          <a:xfrm>
            <a:off x="4826000" y="3649663"/>
            <a:ext cx="647700" cy="36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207" name="Rectangle 206"/>
          <p:cNvSpPr/>
          <p:nvPr/>
        </p:nvSpPr>
        <p:spPr bwMode="auto">
          <a:xfrm>
            <a:off x="5213350" y="1839913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7086600" y="1562100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09" name="Oval 208"/>
          <p:cNvSpPr/>
          <p:nvPr/>
        </p:nvSpPr>
        <p:spPr>
          <a:xfrm>
            <a:off x="7151687" y="1876425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5551487" y="2257425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5170487" y="3552825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5627687" y="5076825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7380287" y="5153025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6808787" y="4543425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6427787" y="4200525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5741987" y="3819525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8256587" y="4848225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7227887" y="4276725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7265987" y="3362325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6884987" y="3514725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6161087" y="3400425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Oval 221"/>
          <p:cNvSpPr/>
          <p:nvPr/>
        </p:nvSpPr>
        <p:spPr>
          <a:xfrm>
            <a:off x="8332787" y="3781425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7989887" y="3095625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Oval 223"/>
          <p:cNvSpPr/>
          <p:nvPr/>
        </p:nvSpPr>
        <p:spPr>
          <a:xfrm>
            <a:off x="8294687" y="2524125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503987" y="2752725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Oval 225"/>
          <p:cNvSpPr/>
          <p:nvPr/>
        </p:nvSpPr>
        <p:spPr>
          <a:xfrm>
            <a:off x="5970587" y="2714625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30"/>
          <p:cNvGrpSpPr/>
          <p:nvPr/>
        </p:nvGrpSpPr>
        <p:grpSpPr>
          <a:xfrm>
            <a:off x="2857500" y="2827337"/>
            <a:ext cx="1435100" cy="1346200"/>
            <a:chOff x="3206750" y="2489200"/>
            <a:chExt cx="1435100" cy="1346200"/>
          </a:xfrm>
        </p:grpSpPr>
        <p:sp>
          <p:nvSpPr>
            <p:cNvPr id="133" name="Rectangle 132"/>
            <p:cNvSpPr/>
            <p:nvPr/>
          </p:nvSpPr>
          <p:spPr bwMode="auto">
            <a:xfrm>
              <a:off x="3992563" y="3403600"/>
              <a:ext cx="649287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3206750" y="2489200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</p:grpSp>
      <p:grpSp>
        <p:nvGrpSpPr>
          <p:cNvPr id="5" name="Group 134"/>
          <p:cNvGrpSpPr/>
          <p:nvPr/>
        </p:nvGrpSpPr>
        <p:grpSpPr>
          <a:xfrm>
            <a:off x="7632700" y="2768600"/>
            <a:ext cx="1435100" cy="1346200"/>
            <a:chOff x="3206750" y="2489200"/>
            <a:chExt cx="1435100" cy="1346200"/>
          </a:xfrm>
        </p:grpSpPr>
        <p:sp>
          <p:nvSpPr>
            <p:cNvPr id="136" name="Rectangle 135"/>
            <p:cNvSpPr/>
            <p:nvPr/>
          </p:nvSpPr>
          <p:spPr bwMode="auto">
            <a:xfrm>
              <a:off x="3992563" y="3403600"/>
              <a:ext cx="649287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3206750" y="2489200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</p:grpSp>
      <p:grpSp>
        <p:nvGrpSpPr>
          <p:cNvPr id="6" name="Group 141"/>
          <p:cNvGrpSpPr/>
          <p:nvPr/>
        </p:nvGrpSpPr>
        <p:grpSpPr>
          <a:xfrm>
            <a:off x="76200" y="1600200"/>
            <a:ext cx="4051300" cy="4178300"/>
            <a:chOff x="76200" y="1600200"/>
            <a:chExt cx="4051300" cy="4178300"/>
          </a:xfrm>
        </p:grpSpPr>
        <p:grpSp>
          <p:nvGrpSpPr>
            <p:cNvPr id="7" name="Group 129"/>
            <p:cNvGrpSpPr/>
            <p:nvPr/>
          </p:nvGrpSpPr>
          <p:grpSpPr>
            <a:xfrm>
              <a:off x="76200" y="1600200"/>
              <a:ext cx="4051300" cy="4178300"/>
              <a:chOff x="76200" y="1600200"/>
              <a:chExt cx="4051300" cy="4178300"/>
            </a:xfrm>
          </p:grpSpPr>
          <p:grpSp>
            <p:nvGrpSpPr>
              <p:cNvPr id="8" name="Group 31"/>
              <p:cNvGrpSpPr/>
              <p:nvPr/>
            </p:nvGrpSpPr>
            <p:grpSpPr>
              <a:xfrm>
                <a:off x="557212" y="2020888"/>
                <a:ext cx="3178175" cy="3398837"/>
                <a:chOff x="898525" y="1668463"/>
                <a:chExt cx="3178175" cy="3398837"/>
              </a:xfrm>
            </p:grpSpPr>
            <p:grpSp>
              <p:nvGrpSpPr>
                <p:cNvPr id="9" name="Group 391"/>
                <p:cNvGrpSpPr/>
                <p:nvPr/>
              </p:nvGrpSpPr>
              <p:grpSpPr>
                <a:xfrm>
                  <a:off x="898525" y="1668463"/>
                  <a:ext cx="3178175" cy="3398837"/>
                  <a:chOff x="4574311" y="3126326"/>
                  <a:chExt cx="3178175" cy="3398837"/>
                </a:xfrm>
              </p:grpSpPr>
              <p:cxnSp>
                <p:nvCxnSpPr>
                  <p:cNvPr id="36" name="Straight Connector 35"/>
                  <p:cNvCxnSpPr/>
                  <p:nvPr/>
                </p:nvCxnSpPr>
                <p:spPr bwMode="auto">
                  <a:xfrm rot="5633436">
                    <a:off x="7212737" y="5582188"/>
                    <a:ext cx="957262" cy="1587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 bwMode="auto">
                  <a:xfrm rot="233436" flipV="1">
                    <a:off x="6792049" y="6158451"/>
                    <a:ext cx="819150" cy="338137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 rot="233436" flipV="1">
                    <a:off x="5060086" y="6372763"/>
                    <a:ext cx="1603375" cy="98425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rot="8664189" flipH="1" flipV="1">
                    <a:off x="6919049" y="5242463"/>
                    <a:ext cx="473075" cy="1192213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 rot="16200000" flipH="1">
                    <a:off x="4059167" y="5382957"/>
                    <a:ext cx="1439863" cy="409575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/>
                  <p:cNvCxnSpPr/>
                  <p:nvPr/>
                </p:nvCxnSpPr>
                <p:spPr bwMode="auto">
                  <a:xfrm flipV="1">
                    <a:off x="4983886" y="3126326"/>
                    <a:ext cx="1528763" cy="354012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 bwMode="auto">
                  <a:xfrm rot="8664189" flipH="1" flipV="1">
                    <a:off x="6225311" y="5699663"/>
                    <a:ext cx="403225" cy="55563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 bwMode="auto">
                  <a:xfrm rot="10800000" flipV="1">
                    <a:off x="5045799" y="5525038"/>
                    <a:ext cx="714375" cy="812800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/>
                  <p:nvPr/>
                </p:nvCxnSpPr>
                <p:spPr bwMode="auto">
                  <a:xfrm rot="8664189" flipH="1" flipV="1">
                    <a:off x="6372949" y="5785388"/>
                    <a:ext cx="168275" cy="739775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 bwMode="auto">
                  <a:xfrm rot="11033436" flipH="1" flipV="1">
                    <a:off x="6620599" y="3183476"/>
                    <a:ext cx="1012825" cy="527050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 bwMode="auto">
                  <a:xfrm rot="16433436" flipV="1">
                    <a:off x="7155586" y="4340763"/>
                    <a:ext cx="1089025" cy="104775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 bwMode="auto">
                  <a:xfrm rot="19464189" flipH="1">
                    <a:off x="7495311" y="4324888"/>
                    <a:ext cx="95250" cy="723900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 bwMode="auto">
                  <a:xfrm rot="8664189">
                    <a:off x="6747599" y="4361401"/>
                    <a:ext cx="561975" cy="225425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 bwMode="auto">
                  <a:xfrm rot="10800000" flipV="1">
                    <a:off x="7412761" y="3818476"/>
                    <a:ext cx="220663" cy="476250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 bwMode="auto">
                  <a:xfrm rot="5400000" flipH="1" flipV="1">
                    <a:off x="6295954" y="5019420"/>
                    <a:ext cx="792163" cy="76200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 bwMode="auto">
                  <a:xfrm rot="10800000" flipV="1">
                    <a:off x="6279286" y="4655088"/>
                    <a:ext cx="365125" cy="93663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 bwMode="auto">
                  <a:xfrm rot="233436" flipH="1">
                    <a:off x="5939561" y="3158076"/>
                    <a:ext cx="568325" cy="808037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 bwMode="auto">
                  <a:xfrm rot="5400000">
                    <a:off x="4213155" y="3984369"/>
                    <a:ext cx="1089025" cy="347663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 bwMode="auto">
                  <a:xfrm rot="8664189">
                    <a:off x="4737824" y="4626513"/>
                    <a:ext cx="279400" cy="576263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 bwMode="auto">
                  <a:xfrm rot="16200000" flipH="1">
                    <a:off x="5179148" y="4258214"/>
                    <a:ext cx="549275" cy="177800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 bwMode="auto">
                  <a:xfrm rot="8664189" flipH="1" flipV="1">
                    <a:off x="5715724" y="4491576"/>
                    <a:ext cx="382587" cy="506412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 bwMode="auto">
                  <a:xfrm rot="14064189">
                    <a:off x="5676830" y="4376482"/>
                    <a:ext cx="796925" cy="23813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 bwMode="auto">
                  <a:xfrm rot="8664189" flipH="1" flipV="1">
                    <a:off x="5299799" y="4959888"/>
                    <a:ext cx="360362" cy="652463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 bwMode="auto">
                  <a:xfrm rot="8664189" flipH="1" flipV="1">
                    <a:off x="5971311" y="5407563"/>
                    <a:ext cx="52388" cy="514350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 bwMode="auto">
                  <a:xfrm>
                    <a:off x="4977536" y="3594638"/>
                    <a:ext cx="350838" cy="333375"/>
                  </a:xfrm>
                  <a:prstGeom prst="line">
                    <a:avLst/>
                  </a:prstGeom>
                  <a:ln w="19050" cmpd="sng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" name="Straight Connector 33"/>
                <p:cNvCxnSpPr>
                  <a:stCxn id="129" idx="6"/>
                  <a:endCxn id="128" idx="2"/>
                </p:cNvCxnSpPr>
                <p:nvPr/>
              </p:nvCxnSpPr>
              <p:spPr>
                <a:xfrm>
                  <a:off x="1790700" y="2514600"/>
                  <a:ext cx="304800" cy="3810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119" idx="7"/>
                  <a:endCxn id="124" idx="3"/>
                </p:cNvCxnSpPr>
                <p:nvPr/>
              </p:nvCxnSpPr>
              <p:spPr>
                <a:xfrm rot="5400000" flipH="1" flipV="1">
                  <a:off x="1528622" y="3281222"/>
                  <a:ext cx="257456" cy="257456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Rectangle 63"/>
              <p:cNvSpPr/>
              <p:nvPr/>
            </p:nvSpPr>
            <p:spPr bwMode="auto">
              <a:xfrm>
                <a:off x="701675" y="5100638"/>
                <a:ext cx="276225" cy="436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2711450" y="5341938"/>
                <a:ext cx="276225" cy="436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1936750" y="4724400"/>
                <a:ext cx="276225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1587500" y="4410075"/>
                <a:ext cx="274637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3479800" y="2168525"/>
                <a:ext cx="647700" cy="431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17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3568700" y="5049838"/>
                <a:ext cx="276225" cy="436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2725737" y="4117975"/>
                <a:ext cx="276225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2727325" y="3352800"/>
                <a:ext cx="276225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2249487" y="3548063"/>
                <a:ext cx="276225" cy="436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1550987" y="3535363"/>
                <a:ext cx="265113" cy="36671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811212" y="3549650"/>
                <a:ext cx="647700" cy="3667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76200" y="3687763"/>
                <a:ext cx="647700" cy="36671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463550" y="1878013"/>
                <a:ext cx="647700" cy="431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16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2644775" y="1600200"/>
                <a:ext cx="647700" cy="431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18</a:t>
                </a: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2401887" y="19145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801687" y="22955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420687" y="35909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877887" y="51149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630487" y="51911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058987" y="45815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1677987" y="42386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992187" y="38576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3506787" y="48863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478087" y="43148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516187" y="34004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135187" y="35528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1411287" y="34385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582987" y="38195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240087" y="31337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3544887" y="25622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1754187" y="27908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220787" y="2752725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0" name="Group 474"/>
            <p:cNvGrpSpPr>
              <a:grpSpLocks/>
            </p:cNvGrpSpPr>
            <p:nvPr/>
          </p:nvGrpSpPr>
          <p:grpSpPr bwMode="auto">
            <a:xfrm>
              <a:off x="762000" y="2476500"/>
              <a:ext cx="1320800" cy="584200"/>
              <a:chOff x="685800" y="2087563"/>
              <a:chExt cx="1320800" cy="584200"/>
            </a:xfrm>
          </p:grpSpPr>
          <p:sp>
            <p:nvSpPr>
              <p:cNvPr id="143" name="Rectangle 142"/>
              <p:cNvSpPr/>
              <p:nvPr/>
            </p:nvSpPr>
            <p:spPr>
              <a:xfrm>
                <a:off x="1358900" y="2087563"/>
                <a:ext cx="647700" cy="431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14</a:t>
                </a: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685800" y="2239963"/>
                <a:ext cx="647700" cy="431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15</a:t>
                </a:r>
              </a:p>
            </p:txBody>
          </p:sp>
        </p:grpSp>
      </p:grpSp>
      <p:sp>
        <p:nvSpPr>
          <p:cNvPr id="150" name="Oval 149"/>
          <p:cNvSpPr/>
          <p:nvPr/>
        </p:nvSpPr>
        <p:spPr>
          <a:xfrm>
            <a:off x="7734300" y="2133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51" name="Rounded Rectangular Callout 150"/>
          <p:cNvSpPr/>
          <p:nvPr/>
        </p:nvSpPr>
        <p:spPr>
          <a:xfrm>
            <a:off x="3429000" y="1333500"/>
            <a:ext cx="1999636" cy="398206"/>
          </a:xfrm>
          <a:prstGeom prst="wedgeRoundRectCallout">
            <a:avLst>
              <a:gd name="adj1" fmla="val 49540"/>
              <a:gd name="adj2" fmla="val 360545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Subdivision</a:t>
            </a:r>
          </a:p>
        </p:txBody>
      </p:sp>
      <p:sp>
        <p:nvSpPr>
          <p:cNvPr id="154" name="Oval 153"/>
          <p:cNvSpPr/>
          <p:nvPr/>
        </p:nvSpPr>
        <p:spPr>
          <a:xfrm>
            <a:off x="5372100" y="29337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55" name="Rounded Rectangular Callout 154"/>
          <p:cNvSpPr/>
          <p:nvPr/>
        </p:nvSpPr>
        <p:spPr>
          <a:xfrm>
            <a:off x="6819900" y="876300"/>
            <a:ext cx="1999636" cy="398206"/>
          </a:xfrm>
          <a:prstGeom prst="wedgeRoundRectCallout">
            <a:avLst>
              <a:gd name="adj1" fmla="val 2524"/>
              <a:gd name="adj2" fmla="val 269987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Subdivision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524000" y="6057900"/>
            <a:ext cx="6362700" cy="7150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Every 3-connected cubic graph admits an acyclic 3-coloring with at most  |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| - 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= 3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/2 – 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/2  subdivisions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Date Placeholder 144"/>
          <p:cNvSpPr>
            <a:spLocks noGrp="1"/>
          </p:cNvSpPr>
          <p:nvPr>
            <p:ph type="dt" sz="half" idx="10"/>
          </p:nvPr>
        </p:nvSpPr>
        <p:spPr>
          <a:xfrm>
            <a:off x="457200" y="6759575"/>
            <a:ext cx="2133600" cy="365125"/>
          </a:xfrm>
        </p:spPr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148" name="Slide Number Placeholder 147"/>
          <p:cNvSpPr>
            <a:spLocks noGrp="1"/>
          </p:cNvSpPr>
          <p:nvPr>
            <p:ph type="sldNum" sz="quarter" idx="12"/>
          </p:nvPr>
        </p:nvSpPr>
        <p:spPr>
          <a:xfrm>
            <a:off x="6553200" y="6759575"/>
            <a:ext cx="2133600" cy="3651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52" name="Footer Placeholder 151"/>
          <p:cNvSpPr>
            <a:spLocks noGrp="1"/>
          </p:cNvSpPr>
          <p:nvPr>
            <p:ph type="ftr" sz="quarter" idx="11"/>
          </p:nvPr>
        </p:nvSpPr>
        <p:spPr>
          <a:xfrm>
            <a:off x="3124200" y="6759575"/>
            <a:ext cx="2895600" cy="365125"/>
          </a:xfrm>
        </p:spPr>
        <p:txBody>
          <a:bodyPr/>
          <a:lstStyle/>
          <a:p>
            <a:r>
              <a:rPr lang="en-US" smtClean="0"/>
              <a:t>IWOCA 2011, Victoria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4" grpId="0"/>
      <p:bldP spid="205" grpId="0"/>
      <p:bldP spid="206" grpId="0"/>
      <p:bldP spid="207" grpId="0"/>
      <p:bldP spid="208" grpId="0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150" grpId="0" animBg="1"/>
      <p:bldP spid="154" grpId="0" animBg="1"/>
      <p:bldP spid="1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457200" y="4611469"/>
            <a:ext cx="8229600" cy="684431"/>
            <a:chOff x="457200" y="1066800"/>
            <a:chExt cx="8229600" cy="684431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4-colorable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2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− 6 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Our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19100" y="5726668"/>
            <a:ext cx="8267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4-coloring is NP-complete for graphs with maximum degree 7.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457200" y="1019770"/>
            <a:ext cx="8229600" cy="923330"/>
            <a:chOff x="457200" y="1066800"/>
            <a:chExt cx="8229600" cy="923330"/>
          </a:xfrm>
        </p:grpSpPr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3-connected plane cubic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/2</a:t>
              </a:r>
            </a:p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57200" y="2286000"/>
            <a:ext cx="8229600" cy="961430"/>
            <a:chOff x="457200" y="1066800"/>
            <a:chExt cx="8229600" cy="961430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Partial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-tree,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≤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457200" y="3429000"/>
            <a:ext cx="8229600" cy="961430"/>
            <a:chOff x="457200" y="1066800"/>
            <a:chExt cx="8229600" cy="961430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83099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3-colorable, simpler proof,  originally proved by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&amp;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, 2010 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>
            <a:stCxn id="32" idx="0"/>
            <a:endCxn id="41" idx="3"/>
          </p:cNvCxnSpPr>
          <p:nvPr/>
        </p:nvCxnSpPr>
        <p:spPr>
          <a:xfrm rot="5400000" flipH="1" flipV="1">
            <a:off x="2961873" y="1966772"/>
            <a:ext cx="1328878" cy="985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3427391" y="1782114"/>
            <a:ext cx="721217" cy="1442434"/>
          </a:xfrm>
          <a:custGeom>
            <a:avLst/>
            <a:gdLst>
              <a:gd name="connsiteX0" fmla="*/ 0 w 721217"/>
              <a:gd name="connsiteY0" fmla="*/ 1365161 h 1442434"/>
              <a:gd name="connsiteX1" fmla="*/ 721217 w 721217"/>
              <a:gd name="connsiteY1" fmla="*/ 0 h 1442434"/>
              <a:gd name="connsiteX2" fmla="*/ 347729 w 721217"/>
              <a:gd name="connsiteY2" fmla="*/ 1442434 h 144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1217" h="1442434">
                <a:moveTo>
                  <a:pt x="0" y="1365161"/>
                </a:moveTo>
                <a:lnTo>
                  <a:pt x="721217" y="0"/>
                </a:lnTo>
                <a:lnTo>
                  <a:pt x="347729" y="144243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097092" y="1820751"/>
            <a:ext cx="309093" cy="1455312"/>
          </a:xfrm>
          <a:custGeom>
            <a:avLst/>
            <a:gdLst>
              <a:gd name="connsiteX0" fmla="*/ 0 w 309093"/>
              <a:gd name="connsiteY0" fmla="*/ 1365160 h 1455312"/>
              <a:gd name="connsiteX1" fmla="*/ 90152 w 309093"/>
              <a:gd name="connsiteY1" fmla="*/ 0 h 1455312"/>
              <a:gd name="connsiteX2" fmla="*/ 309093 w 309093"/>
              <a:gd name="connsiteY2" fmla="*/ 1455312 h 145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093" h="1455312">
                <a:moveTo>
                  <a:pt x="0" y="1365160"/>
                </a:moveTo>
                <a:lnTo>
                  <a:pt x="90152" y="0"/>
                </a:lnTo>
                <a:lnTo>
                  <a:pt x="309093" y="14553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187244" y="1794993"/>
            <a:ext cx="850006" cy="1403797"/>
          </a:xfrm>
          <a:custGeom>
            <a:avLst/>
            <a:gdLst>
              <a:gd name="connsiteX0" fmla="*/ 476518 w 850006"/>
              <a:gd name="connsiteY0" fmla="*/ 1403797 h 1403797"/>
              <a:gd name="connsiteX1" fmla="*/ 0 w 850006"/>
              <a:gd name="connsiteY1" fmla="*/ 0 h 1403797"/>
              <a:gd name="connsiteX2" fmla="*/ 850006 w 850006"/>
              <a:gd name="connsiteY2" fmla="*/ 1249251 h 140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006" h="1403797">
                <a:moveTo>
                  <a:pt x="476518" y="1403797"/>
                </a:moveTo>
                <a:lnTo>
                  <a:pt x="0" y="0"/>
                </a:lnTo>
                <a:lnTo>
                  <a:pt x="850006" y="124925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251638" y="1807872"/>
            <a:ext cx="1197736" cy="1223493"/>
          </a:xfrm>
          <a:custGeom>
            <a:avLst/>
            <a:gdLst>
              <a:gd name="connsiteX0" fmla="*/ 0 w 1197736"/>
              <a:gd name="connsiteY0" fmla="*/ 0 h 1223493"/>
              <a:gd name="connsiteX1" fmla="*/ 1197736 w 1197736"/>
              <a:gd name="connsiteY1" fmla="*/ 1223493 h 122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7736" h="1223493">
                <a:moveTo>
                  <a:pt x="0" y="0"/>
                </a:moveTo>
                <a:lnTo>
                  <a:pt x="1197736" y="122349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564506" y="3061415"/>
            <a:ext cx="3721994" cy="2219459"/>
          </a:xfrm>
          <a:custGeom>
            <a:avLst/>
            <a:gdLst>
              <a:gd name="connsiteX0" fmla="*/ 489397 w 3721994"/>
              <a:gd name="connsiteY0" fmla="*/ 266164 h 2219459"/>
              <a:gd name="connsiteX1" fmla="*/ 244699 w 3721994"/>
              <a:gd name="connsiteY1" fmla="*/ 549499 h 2219459"/>
              <a:gd name="connsiteX2" fmla="*/ 0 w 3721994"/>
              <a:gd name="connsiteY2" fmla="*/ 1090412 h 2219459"/>
              <a:gd name="connsiteX3" fmla="*/ 244699 w 3721994"/>
              <a:gd name="connsiteY3" fmla="*/ 1798750 h 2219459"/>
              <a:gd name="connsiteX4" fmla="*/ 1043189 w 3721994"/>
              <a:gd name="connsiteY4" fmla="*/ 2107843 h 2219459"/>
              <a:gd name="connsiteX5" fmla="*/ 2266682 w 3721994"/>
              <a:gd name="connsiteY5" fmla="*/ 2133600 h 2219459"/>
              <a:gd name="connsiteX6" fmla="*/ 3464417 w 3721994"/>
              <a:gd name="connsiteY6" fmla="*/ 1592688 h 2219459"/>
              <a:gd name="connsiteX7" fmla="*/ 3618963 w 3721994"/>
              <a:gd name="connsiteY7" fmla="*/ 510862 h 2219459"/>
              <a:gd name="connsiteX8" fmla="*/ 2846231 w 3721994"/>
              <a:gd name="connsiteY8" fmla="*/ 34344 h 2219459"/>
              <a:gd name="connsiteX9" fmla="*/ 1906073 w 3721994"/>
              <a:gd name="connsiteY9" fmla="*/ 304800 h 2219459"/>
              <a:gd name="connsiteX10" fmla="*/ 682580 w 3721994"/>
              <a:gd name="connsiteY10" fmla="*/ 163133 h 2219459"/>
              <a:gd name="connsiteX11" fmla="*/ 489397 w 3721994"/>
              <a:gd name="connsiteY11" fmla="*/ 266164 h 221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721994" h="2219459">
                <a:moveTo>
                  <a:pt x="489397" y="266164"/>
                </a:moveTo>
                <a:cubicBezTo>
                  <a:pt x="416417" y="330558"/>
                  <a:pt x="326265" y="412124"/>
                  <a:pt x="244699" y="549499"/>
                </a:cubicBezTo>
                <a:cubicBezTo>
                  <a:pt x="163133" y="686874"/>
                  <a:pt x="0" y="882204"/>
                  <a:pt x="0" y="1090412"/>
                </a:cubicBezTo>
                <a:cubicBezTo>
                  <a:pt x="0" y="1298620"/>
                  <a:pt x="70834" y="1629178"/>
                  <a:pt x="244699" y="1798750"/>
                </a:cubicBezTo>
                <a:cubicBezTo>
                  <a:pt x="418564" y="1968322"/>
                  <a:pt x="706192" y="2052035"/>
                  <a:pt x="1043189" y="2107843"/>
                </a:cubicBezTo>
                <a:cubicBezTo>
                  <a:pt x="1380186" y="2163651"/>
                  <a:pt x="1863144" y="2219459"/>
                  <a:pt x="2266682" y="2133600"/>
                </a:cubicBezTo>
                <a:cubicBezTo>
                  <a:pt x="2670220" y="2047741"/>
                  <a:pt x="3239037" y="1863144"/>
                  <a:pt x="3464417" y="1592688"/>
                </a:cubicBezTo>
                <a:cubicBezTo>
                  <a:pt x="3689797" y="1322232"/>
                  <a:pt x="3721994" y="770586"/>
                  <a:pt x="3618963" y="510862"/>
                </a:cubicBezTo>
                <a:cubicBezTo>
                  <a:pt x="3515932" y="251138"/>
                  <a:pt x="3131713" y="68688"/>
                  <a:pt x="2846231" y="34344"/>
                </a:cubicBezTo>
                <a:cubicBezTo>
                  <a:pt x="2560749" y="0"/>
                  <a:pt x="2266681" y="283335"/>
                  <a:pt x="1906073" y="304800"/>
                </a:cubicBezTo>
                <a:cubicBezTo>
                  <a:pt x="1545465" y="326265"/>
                  <a:pt x="922985" y="163133"/>
                  <a:pt x="682580" y="163133"/>
                </a:cubicBezTo>
                <a:cubicBezTo>
                  <a:pt x="442175" y="163133"/>
                  <a:pt x="562377" y="201770"/>
                  <a:pt x="489397" y="266164"/>
                </a:cubicBezTo>
                <a:close/>
              </a:path>
            </a:pathLst>
          </a:custGeom>
          <a:solidFill>
            <a:srgbClr val="7030A0">
              <a:alpha val="24000"/>
            </a:srgb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0190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3238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628623" y="32004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971523" y="32004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4314423" y="32385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619223" y="31623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000223" y="30099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381223" y="30099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90623" y="15240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5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Acyclic coloring of a partial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-tree,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 ≤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15178" y="3816976"/>
            <a:ext cx="495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190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3238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628623" y="32004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971523" y="32004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314423" y="32385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619223" y="31623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000223" y="30099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381223" y="30099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085823" y="16002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085823" y="16002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8"/>
          <p:cNvGrpSpPr/>
          <p:nvPr/>
        </p:nvGrpSpPr>
        <p:grpSpPr>
          <a:xfrm>
            <a:off x="3400023" y="2438400"/>
            <a:ext cx="1752600" cy="609600"/>
            <a:chOff x="1943100" y="2781300"/>
            <a:chExt cx="1752600" cy="609600"/>
          </a:xfrm>
        </p:grpSpPr>
        <p:sp>
          <p:nvSpPr>
            <p:cNvPr id="51" name="Oval 50"/>
            <p:cNvSpPr/>
            <p:nvPr/>
          </p:nvSpPr>
          <p:spPr>
            <a:xfrm>
              <a:off x="1943100" y="28194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2324100" y="29337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019300" y="30861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2552700" y="31623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2743200" y="28956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2971800" y="30480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086100" y="27813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3467100" y="28575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2133600" y="3276600"/>
            <a:ext cx="694923" cy="381000"/>
            <a:chOff x="2133600" y="3276600"/>
            <a:chExt cx="694923" cy="381000"/>
          </a:xfrm>
        </p:grpSpPr>
        <p:sp>
          <p:nvSpPr>
            <p:cNvPr id="44" name="Rectangle 43"/>
            <p:cNvSpPr/>
            <p:nvPr/>
          </p:nvSpPr>
          <p:spPr>
            <a:xfrm>
              <a:off x="2133600" y="3276600"/>
              <a:ext cx="694923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514600" y="3314700"/>
              <a:ext cx="2279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i="1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sz="3200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Date Placeholder 5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>
            <a:stCxn id="32" idx="0"/>
            <a:endCxn id="41" idx="3"/>
          </p:cNvCxnSpPr>
          <p:nvPr/>
        </p:nvCxnSpPr>
        <p:spPr>
          <a:xfrm rot="5400000" flipH="1" flipV="1">
            <a:off x="2961873" y="1966772"/>
            <a:ext cx="1328878" cy="9859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3427391" y="1782114"/>
            <a:ext cx="721217" cy="1442434"/>
          </a:xfrm>
          <a:custGeom>
            <a:avLst/>
            <a:gdLst>
              <a:gd name="connsiteX0" fmla="*/ 0 w 721217"/>
              <a:gd name="connsiteY0" fmla="*/ 1365161 h 1442434"/>
              <a:gd name="connsiteX1" fmla="*/ 721217 w 721217"/>
              <a:gd name="connsiteY1" fmla="*/ 0 h 1442434"/>
              <a:gd name="connsiteX2" fmla="*/ 347729 w 721217"/>
              <a:gd name="connsiteY2" fmla="*/ 1442434 h 144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1217" h="1442434">
                <a:moveTo>
                  <a:pt x="0" y="1365161"/>
                </a:moveTo>
                <a:lnTo>
                  <a:pt x="721217" y="0"/>
                </a:lnTo>
                <a:lnTo>
                  <a:pt x="347729" y="1442434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097092" y="1820751"/>
            <a:ext cx="309093" cy="1455312"/>
          </a:xfrm>
          <a:custGeom>
            <a:avLst/>
            <a:gdLst>
              <a:gd name="connsiteX0" fmla="*/ 0 w 309093"/>
              <a:gd name="connsiteY0" fmla="*/ 1365160 h 1455312"/>
              <a:gd name="connsiteX1" fmla="*/ 90152 w 309093"/>
              <a:gd name="connsiteY1" fmla="*/ 0 h 1455312"/>
              <a:gd name="connsiteX2" fmla="*/ 309093 w 309093"/>
              <a:gd name="connsiteY2" fmla="*/ 1455312 h 145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093" h="1455312">
                <a:moveTo>
                  <a:pt x="0" y="1365160"/>
                </a:moveTo>
                <a:lnTo>
                  <a:pt x="90152" y="0"/>
                </a:lnTo>
                <a:lnTo>
                  <a:pt x="309093" y="1455312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187244" y="1794993"/>
            <a:ext cx="850006" cy="1403797"/>
          </a:xfrm>
          <a:custGeom>
            <a:avLst/>
            <a:gdLst>
              <a:gd name="connsiteX0" fmla="*/ 476518 w 850006"/>
              <a:gd name="connsiteY0" fmla="*/ 1403797 h 1403797"/>
              <a:gd name="connsiteX1" fmla="*/ 0 w 850006"/>
              <a:gd name="connsiteY1" fmla="*/ 0 h 1403797"/>
              <a:gd name="connsiteX2" fmla="*/ 850006 w 850006"/>
              <a:gd name="connsiteY2" fmla="*/ 1249251 h 140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006" h="1403797">
                <a:moveTo>
                  <a:pt x="476518" y="1403797"/>
                </a:moveTo>
                <a:lnTo>
                  <a:pt x="0" y="0"/>
                </a:lnTo>
                <a:lnTo>
                  <a:pt x="850006" y="1249251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251638" y="1807872"/>
            <a:ext cx="1197736" cy="1223493"/>
          </a:xfrm>
          <a:custGeom>
            <a:avLst/>
            <a:gdLst>
              <a:gd name="connsiteX0" fmla="*/ 0 w 1197736"/>
              <a:gd name="connsiteY0" fmla="*/ 0 h 1223493"/>
              <a:gd name="connsiteX1" fmla="*/ 1197736 w 1197736"/>
              <a:gd name="connsiteY1" fmla="*/ 1223493 h 122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7736" h="1223493">
                <a:moveTo>
                  <a:pt x="0" y="0"/>
                </a:moveTo>
                <a:lnTo>
                  <a:pt x="1197736" y="1223493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564506" y="3061415"/>
            <a:ext cx="3721994" cy="2219459"/>
          </a:xfrm>
          <a:custGeom>
            <a:avLst/>
            <a:gdLst>
              <a:gd name="connsiteX0" fmla="*/ 489397 w 3721994"/>
              <a:gd name="connsiteY0" fmla="*/ 266164 h 2219459"/>
              <a:gd name="connsiteX1" fmla="*/ 244699 w 3721994"/>
              <a:gd name="connsiteY1" fmla="*/ 549499 h 2219459"/>
              <a:gd name="connsiteX2" fmla="*/ 0 w 3721994"/>
              <a:gd name="connsiteY2" fmla="*/ 1090412 h 2219459"/>
              <a:gd name="connsiteX3" fmla="*/ 244699 w 3721994"/>
              <a:gd name="connsiteY3" fmla="*/ 1798750 h 2219459"/>
              <a:gd name="connsiteX4" fmla="*/ 1043189 w 3721994"/>
              <a:gd name="connsiteY4" fmla="*/ 2107843 h 2219459"/>
              <a:gd name="connsiteX5" fmla="*/ 2266682 w 3721994"/>
              <a:gd name="connsiteY5" fmla="*/ 2133600 h 2219459"/>
              <a:gd name="connsiteX6" fmla="*/ 3464417 w 3721994"/>
              <a:gd name="connsiteY6" fmla="*/ 1592688 h 2219459"/>
              <a:gd name="connsiteX7" fmla="*/ 3618963 w 3721994"/>
              <a:gd name="connsiteY7" fmla="*/ 510862 h 2219459"/>
              <a:gd name="connsiteX8" fmla="*/ 2846231 w 3721994"/>
              <a:gd name="connsiteY8" fmla="*/ 34344 h 2219459"/>
              <a:gd name="connsiteX9" fmla="*/ 1906073 w 3721994"/>
              <a:gd name="connsiteY9" fmla="*/ 304800 h 2219459"/>
              <a:gd name="connsiteX10" fmla="*/ 682580 w 3721994"/>
              <a:gd name="connsiteY10" fmla="*/ 163133 h 2219459"/>
              <a:gd name="connsiteX11" fmla="*/ 489397 w 3721994"/>
              <a:gd name="connsiteY11" fmla="*/ 266164 h 221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721994" h="2219459">
                <a:moveTo>
                  <a:pt x="489397" y="266164"/>
                </a:moveTo>
                <a:cubicBezTo>
                  <a:pt x="416417" y="330558"/>
                  <a:pt x="326265" y="412124"/>
                  <a:pt x="244699" y="549499"/>
                </a:cubicBezTo>
                <a:cubicBezTo>
                  <a:pt x="163133" y="686874"/>
                  <a:pt x="0" y="882204"/>
                  <a:pt x="0" y="1090412"/>
                </a:cubicBezTo>
                <a:cubicBezTo>
                  <a:pt x="0" y="1298620"/>
                  <a:pt x="70834" y="1629178"/>
                  <a:pt x="244699" y="1798750"/>
                </a:cubicBezTo>
                <a:cubicBezTo>
                  <a:pt x="418564" y="1968322"/>
                  <a:pt x="706192" y="2052035"/>
                  <a:pt x="1043189" y="2107843"/>
                </a:cubicBezTo>
                <a:cubicBezTo>
                  <a:pt x="1380186" y="2163651"/>
                  <a:pt x="1863144" y="2219459"/>
                  <a:pt x="2266682" y="2133600"/>
                </a:cubicBezTo>
                <a:cubicBezTo>
                  <a:pt x="2670220" y="2047741"/>
                  <a:pt x="3239037" y="1863144"/>
                  <a:pt x="3464417" y="1592688"/>
                </a:cubicBezTo>
                <a:cubicBezTo>
                  <a:pt x="3689797" y="1322232"/>
                  <a:pt x="3721994" y="770586"/>
                  <a:pt x="3618963" y="510862"/>
                </a:cubicBezTo>
                <a:cubicBezTo>
                  <a:pt x="3515932" y="251138"/>
                  <a:pt x="3131713" y="68688"/>
                  <a:pt x="2846231" y="34344"/>
                </a:cubicBezTo>
                <a:cubicBezTo>
                  <a:pt x="2560749" y="0"/>
                  <a:pt x="2266681" y="283335"/>
                  <a:pt x="1906073" y="304800"/>
                </a:cubicBezTo>
                <a:cubicBezTo>
                  <a:pt x="1545465" y="326265"/>
                  <a:pt x="922985" y="163133"/>
                  <a:pt x="682580" y="163133"/>
                </a:cubicBezTo>
                <a:cubicBezTo>
                  <a:pt x="442175" y="163133"/>
                  <a:pt x="562377" y="201770"/>
                  <a:pt x="489397" y="266164"/>
                </a:cubicBezTo>
                <a:close/>
              </a:path>
            </a:pathLst>
          </a:custGeom>
          <a:solidFill>
            <a:srgbClr val="7030A0">
              <a:alpha val="24000"/>
            </a:srgb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019023" y="31242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3323823" y="31242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628623" y="32004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971523" y="32004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314423" y="32385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619223" y="31623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000223" y="30099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381223" y="30099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90623" y="15240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5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Acyclic coloring of a partial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-tree,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 ≤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15178" y="3816976"/>
            <a:ext cx="495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190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3238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628623" y="32004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971523" y="32004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314423" y="32385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619223" y="31623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000223" y="30099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381223" y="30099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085823" y="16002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085823" y="16002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3400023" y="2438400"/>
            <a:ext cx="1781577" cy="609600"/>
            <a:chOff x="3400023" y="2438400"/>
            <a:chExt cx="1781577" cy="609600"/>
          </a:xfrm>
        </p:grpSpPr>
        <p:sp>
          <p:nvSpPr>
            <p:cNvPr id="51" name="Oval 50"/>
            <p:cNvSpPr/>
            <p:nvPr/>
          </p:nvSpPr>
          <p:spPr>
            <a:xfrm>
              <a:off x="3400023" y="24765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476223" y="27432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009623" y="28194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4428723" y="27051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4543023" y="24384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781023" y="2590800"/>
              <a:ext cx="228600" cy="2286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191000" y="2514600"/>
              <a:ext cx="228600" cy="2286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4953000" y="2514600"/>
              <a:ext cx="228600" cy="2286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133600" y="3276600"/>
            <a:ext cx="694923" cy="381000"/>
            <a:chOff x="2133600" y="3276600"/>
            <a:chExt cx="694923" cy="381000"/>
          </a:xfrm>
        </p:grpSpPr>
        <p:sp>
          <p:nvSpPr>
            <p:cNvPr id="50" name="Rectangle 49"/>
            <p:cNvSpPr/>
            <p:nvPr/>
          </p:nvSpPr>
          <p:spPr>
            <a:xfrm>
              <a:off x="2133600" y="3276600"/>
              <a:ext cx="694923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514600" y="3314700"/>
              <a:ext cx="2279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i="1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sz="3200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Date Placeholder 5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>
            <a:stCxn id="32" idx="0"/>
            <a:endCxn id="41" idx="3"/>
          </p:cNvCxnSpPr>
          <p:nvPr/>
        </p:nvCxnSpPr>
        <p:spPr>
          <a:xfrm rot="5400000" flipH="1" flipV="1">
            <a:off x="2961873" y="1966772"/>
            <a:ext cx="1328878" cy="985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3427391" y="1782114"/>
            <a:ext cx="721217" cy="1442434"/>
          </a:xfrm>
          <a:custGeom>
            <a:avLst/>
            <a:gdLst>
              <a:gd name="connsiteX0" fmla="*/ 0 w 721217"/>
              <a:gd name="connsiteY0" fmla="*/ 1365161 h 1442434"/>
              <a:gd name="connsiteX1" fmla="*/ 721217 w 721217"/>
              <a:gd name="connsiteY1" fmla="*/ 0 h 1442434"/>
              <a:gd name="connsiteX2" fmla="*/ 347729 w 721217"/>
              <a:gd name="connsiteY2" fmla="*/ 1442434 h 144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1217" h="1442434">
                <a:moveTo>
                  <a:pt x="0" y="1365161"/>
                </a:moveTo>
                <a:lnTo>
                  <a:pt x="721217" y="0"/>
                </a:lnTo>
                <a:lnTo>
                  <a:pt x="347729" y="144243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097092" y="1820751"/>
            <a:ext cx="309093" cy="1455312"/>
          </a:xfrm>
          <a:custGeom>
            <a:avLst/>
            <a:gdLst>
              <a:gd name="connsiteX0" fmla="*/ 0 w 309093"/>
              <a:gd name="connsiteY0" fmla="*/ 1365160 h 1455312"/>
              <a:gd name="connsiteX1" fmla="*/ 90152 w 309093"/>
              <a:gd name="connsiteY1" fmla="*/ 0 h 1455312"/>
              <a:gd name="connsiteX2" fmla="*/ 309093 w 309093"/>
              <a:gd name="connsiteY2" fmla="*/ 1455312 h 145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093" h="1455312">
                <a:moveTo>
                  <a:pt x="0" y="1365160"/>
                </a:moveTo>
                <a:lnTo>
                  <a:pt x="90152" y="0"/>
                </a:lnTo>
                <a:lnTo>
                  <a:pt x="309093" y="14553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187244" y="1794993"/>
            <a:ext cx="850006" cy="1403797"/>
          </a:xfrm>
          <a:custGeom>
            <a:avLst/>
            <a:gdLst>
              <a:gd name="connsiteX0" fmla="*/ 476518 w 850006"/>
              <a:gd name="connsiteY0" fmla="*/ 1403797 h 1403797"/>
              <a:gd name="connsiteX1" fmla="*/ 0 w 850006"/>
              <a:gd name="connsiteY1" fmla="*/ 0 h 1403797"/>
              <a:gd name="connsiteX2" fmla="*/ 850006 w 850006"/>
              <a:gd name="connsiteY2" fmla="*/ 1249251 h 140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006" h="1403797">
                <a:moveTo>
                  <a:pt x="476518" y="1403797"/>
                </a:moveTo>
                <a:lnTo>
                  <a:pt x="0" y="0"/>
                </a:lnTo>
                <a:lnTo>
                  <a:pt x="850006" y="124925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251638" y="1807872"/>
            <a:ext cx="1197736" cy="1223493"/>
          </a:xfrm>
          <a:custGeom>
            <a:avLst/>
            <a:gdLst>
              <a:gd name="connsiteX0" fmla="*/ 0 w 1197736"/>
              <a:gd name="connsiteY0" fmla="*/ 0 h 1223493"/>
              <a:gd name="connsiteX1" fmla="*/ 1197736 w 1197736"/>
              <a:gd name="connsiteY1" fmla="*/ 1223493 h 122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7736" h="1223493">
                <a:moveTo>
                  <a:pt x="0" y="0"/>
                </a:moveTo>
                <a:lnTo>
                  <a:pt x="1197736" y="122349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488306" y="3061415"/>
            <a:ext cx="3721994" cy="2219459"/>
          </a:xfrm>
          <a:custGeom>
            <a:avLst/>
            <a:gdLst>
              <a:gd name="connsiteX0" fmla="*/ 489397 w 3721994"/>
              <a:gd name="connsiteY0" fmla="*/ 266164 h 2219459"/>
              <a:gd name="connsiteX1" fmla="*/ 244699 w 3721994"/>
              <a:gd name="connsiteY1" fmla="*/ 549499 h 2219459"/>
              <a:gd name="connsiteX2" fmla="*/ 0 w 3721994"/>
              <a:gd name="connsiteY2" fmla="*/ 1090412 h 2219459"/>
              <a:gd name="connsiteX3" fmla="*/ 244699 w 3721994"/>
              <a:gd name="connsiteY3" fmla="*/ 1798750 h 2219459"/>
              <a:gd name="connsiteX4" fmla="*/ 1043189 w 3721994"/>
              <a:gd name="connsiteY4" fmla="*/ 2107843 h 2219459"/>
              <a:gd name="connsiteX5" fmla="*/ 2266682 w 3721994"/>
              <a:gd name="connsiteY5" fmla="*/ 2133600 h 2219459"/>
              <a:gd name="connsiteX6" fmla="*/ 3464417 w 3721994"/>
              <a:gd name="connsiteY6" fmla="*/ 1592688 h 2219459"/>
              <a:gd name="connsiteX7" fmla="*/ 3618963 w 3721994"/>
              <a:gd name="connsiteY7" fmla="*/ 510862 h 2219459"/>
              <a:gd name="connsiteX8" fmla="*/ 2846231 w 3721994"/>
              <a:gd name="connsiteY8" fmla="*/ 34344 h 2219459"/>
              <a:gd name="connsiteX9" fmla="*/ 1906073 w 3721994"/>
              <a:gd name="connsiteY9" fmla="*/ 304800 h 2219459"/>
              <a:gd name="connsiteX10" fmla="*/ 682580 w 3721994"/>
              <a:gd name="connsiteY10" fmla="*/ 163133 h 2219459"/>
              <a:gd name="connsiteX11" fmla="*/ 489397 w 3721994"/>
              <a:gd name="connsiteY11" fmla="*/ 266164 h 221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721994" h="2219459">
                <a:moveTo>
                  <a:pt x="489397" y="266164"/>
                </a:moveTo>
                <a:cubicBezTo>
                  <a:pt x="416417" y="330558"/>
                  <a:pt x="326265" y="412124"/>
                  <a:pt x="244699" y="549499"/>
                </a:cubicBezTo>
                <a:cubicBezTo>
                  <a:pt x="163133" y="686874"/>
                  <a:pt x="0" y="882204"/>
                  <a:pt x="0" y="1090412"/>
                </a:cubicBezTo>
                <a:cubicBezTo>
                  <a:pt x="0" y="1298620"/>
                  <a:pt x="70834" y="1629178"/>
                  <a:pt x="244699" y="1798750"/>
                </a:cubicBezTo>
                <a:cubicBezTo>
                  <a:pt x="418564" y="1968322"/>
                  <a:pt x="706192" y="2052035"/>
                  <a:pt x="1043189" y="2107843"/>
                </a:cubicBezTo>
                <a:cubicBezTo>
                  <a:pt x="1380186" y="2163651"/>
                  <a:pt x="1863144" y="2219459"/>
                  <a:pt x="2266682" y="2133600"/>
                </a:cubicBezTo>
                <a:cubicBezTo>
                  <a:pt x="2670220" y="2047741"/>
                  <a:pt x="3239037" y="1863144"/>
                  <a:pt x="3464417" y="1592688"/>
                </a:cubicBezTo>
                <a:cubicBezTo>
                  <a:pt x="3689797" y="1322232"/>
                  <a:pt x="3721994" y="770586"/>
                  <a:pt x="3618963" y="510862"/>
                </a:cubicBezTo>
                <a:cubicBezTo>
                  <a:pt x="3515932" y="251138"/>
                  <a:pt x="3131713" y="68688"/>
                  <a:pt x="2846231" y="34344"/>
                </a:cubicBezTo>
                <a:cubicBezTo>
                  <a:pt x="2560749" y="0"/>
                  <a:pt x="2266681" y="283335"/>
                  <a:pt x="1906073" y="304800"/>
                </a:cubicBezTo>
                <a:cubicBezTo>
                  <a:pt x="1545465" y="326265"/>
                  <a:pt x="922985" y="163133"/>
                  <a:pt x="682580" y="163133"/>
                </a:cubicBezTo>
                <a:cubicBezTo>
                  <a:pt x="442175" y="163133"/>
                  <a:pt x="562377" y="201770"/>
                  <a:pt x="489397" y="266164"/>
                </a:cubicBezTo>
                <a:close/>
              </a:path>
            </a:pathLst>
          </a:custGeom>
          <a:solidFill>
            <a:srgbClr val="7030A0">
              <a:alpha val="24000"/>
            </a:srgb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019023" y="31242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3323823" y="31242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628623" y="32004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971523" y="32004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314423" y="32385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619223" y="31623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000223" y="30099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381223" y="30099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90623" y="15240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5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Acyclic coloring of a partial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-tree,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 ≤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15178" y="3816976"/>
            <a:ext cx="495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190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323823" y="3124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628623" y="32004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971523" y="32004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314423" y="32385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619223" y="31623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000223" y="30099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381223" y="30099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085823" y="1600200"/>
            <a:ext cx="228600" cy="228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085823" y="16002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4953000" y="2514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543023" y="24384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3400023" y="2476500"/>
            <a:ext cx="1286277" cy="571500"/>
            <a:chOff x="3400023" y="2476500"/>
            <a:chExt cx="1286277" cy="571500"/>
          </a:xfrm>
        </p:grpSpPr>
        <p:sp>
          <p:nvSpPr>
            <p:cNvPr id="51" name="Oval 50"/>
            <p:cNvSpPr/>
            <p:nvPr/>
          </p:nvSpPr>
          <p:spPr>
            <a:xfrm>
              <a:off x="3400023" y="24765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476223" y="27432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3771900" y="2590800"/>
              <a:ext cx="228600" cy="2286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4000500" y="2819400"/>
              <a:ext cx="228600" cy="2286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191000" y="2514600"/>
              <a:ext cx="228600" cy="2286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4457700" y="2743200"/>
              <a:ext cx="228600" cy="2286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4" name="Rounded Rectangle 103"/>
          <p:cNvSpPr/>
          <p:nvPr/>
        </p:nvSpPr>
        <p:spPr>
          <a:xfrm>
            <a:off x="1333500" y="5715000"/>
            <a:ext cx="6362700" cy="5715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Every partial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-tree admits an acyclic 3-coloring  for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≤ 8</a:t>
            </a:r>
          </a:p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at most |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 subdivisions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2133600" y="3276600"/>
            <a:ext cx="694923" cy="381000"/>
            <a:chOff x="2133600" y="3276600"/>
            <a:chExt cx="694923" cy="381000"/>
          </a:xfrm>
        </p:grpSpPr>
        <p:sp>
          <p:nvSpPr>
            <p:cNvPr id="9" name="Rectangle 8"/>
            <p:cNvSpPr/>
            <p:nvPr/>
          </p:nvSpPr>
          <p:spPr>
            <a:xfrm>
              <a:off x="2133600" y="3276600"/>
              <a:ext cx="694923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514600" y="3314700"/>
              <a:ext cx="2279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i="1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sz="3200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5" name="Date Placeholder 54"/>
          <p:cNvSpPr>
            <a:spLocks noGrp="1"/>
          </p:cNvSpPr>
          <p:nvPr>
            <p:ph type="dt" sz="half" idx="10"/>
          </p:nvPr>
        </p:nvSpPr>
        <p:spPr>
          <a:xfrm>
            <a:off x="457200" y="6362700"/>
            <a:ext cx="2133600" cy="365125"/>
          </a:xfrm>
        </p:spPr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>
          <a:xfrm>
            <a:off x="6553200" y="6362700"/>
            <a:ext cx="2133600" cy="3651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9" name="Footer Placeholder 58"/>
          <p:cNvSpPr>
            <a:spLocks noGrp="1"/>
          </p:cNvSpPr>
          <p:nvPr>
            <p:ph type="ftr" sz="quarter" idx="11"/>
          </p:nvPr>
        </p:nvSpPr>
        <p:spPr>
          <a:xfrm>
            <a:off x="3124200" y="6362700"/>
            <a:ext cx="2895600" cy="365125"/>
          </a:xfrm>
        </p:spPr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1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457200" y="4611469"/>
            <a:ext cx="8229600" cy="684431"/>
            <a:chOff x="457200" y="1066800"/>
            <a:chExt cx="8229600" cy="684431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n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4-colorable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2n − 6 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Our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19100" y="5726668"/>
            <a:ext cx="8267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4-coloring is NP-complete for graphs with maximum degree 7.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457200" y="1019770"/>
            <a:ext cx="8229600" cy="923330"/>
            <a:chOff x="457200" y="1066800"/>
            <a:chExt cx="8229600" cy="923330"/>
          </a:xfrm>
        </p:grpSpPr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3-connected plane cubic graph with n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n/2</a:t>
              </a:r>
            </a:p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57200" y="2286000"/>
            <a:ext cx="8229600" cy="961430"/>
            <a:chOff x="457200" y="1066800"/>
            <a:chExt cx="8229600" cy="961430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Partial k-tree, k ≤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457200" y="3429000"/>
            <a:ext cx="8229600" cy="961430"/>
            <a:chOff x="457200" y="1066800"/>
            <a:chExt cx="8229600" cy="961430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n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8309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3-colorable, simpler proof,  originally proved by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&amp;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, 2010 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Rectangle 185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6" name="Footer Placeholder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ate Placeholder 4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ate Placeholder 4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1"/>
          <p:cNvGrpSpPr/>
          <p:nvPr/>
        </p:nvGrpSpPr>
        <p:grpSpPr>
          <a:xfrm>
            <a:off x="6324600" y="3924300"/>
            <a:ext cx="2438400" cy="2438400"/>
            <a:chOff x="876300" y="4114800"/>
            <a:chExt cx="2438400" cy="2438400"/>
          </a:xfrm>
        </p:grpSpPr>
        <p:grpSp>
          <p:nvGrpSpPr>
            <p:cNvPr id="3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6" name="Freeform 185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7" name="Freeform 186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8" name="Freeform 187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95" name="Freeform 194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6" name="Freeform 195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7" name="Freeform 196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90" name="Oval 189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4" name="Rectangle 183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5"/>
          <p:cNvGrpSpPr/>
          <p:nvPr/>
        </p:nvGrpSpPr>
        <p:grpSpPr>
          <a:xfrm>
            <a:off x="3619500" y="3924300"/>
            <a:ext cx="2438400" cy="2438400"/>
            <a:chOff x="876300" y="4114800"/>
            <a:chExt cx="2438400" cy="2438400"/>
          </a:xfrm>
        </p:grpSpPr>
        <p:grpSp>
          <p:nvGrpSpPr>
            <p:cNvPr id="6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69" name="Freeform 168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1" name="Freeform 170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2" name="Freeform 171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79" name="Freeform 178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74" name="Oval 173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68" name="Rectangle 167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9" name="Oval 148"/>
          <p:cNvSpPr/>
          <p:nvPr/>
        </p:nvSpPr>
        <p:spPr>
          <a:xfrm>
            <a:off x="2065782" y="6041192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4"/>
          <p:cNvGrpSpPr/>
          <p:nvPr/>
        </p:nvGrpSpPr>
        <p:grpSpPr>
          <a:xfrm>
            <a:off x="876300" y="3810000"/>
            <a:ext cx="2438400" cy="2438400"/>
            <a:chOff x="876300" y="4114800"/>
            <a:chExt cx="2438400" cy="2438400"/>
          </a:xfrm>
        </p:grpSpPr>
        <p:grpSp>
          <p:nvGrpSpPr>
            <p:cNvPr id="9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52" name="Freeform 151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5" name="Freeform 154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0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62" name="Freeform 161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Freeform 162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Freeform 163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57" name="Oval 156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1" name="Rectangle 150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00100" y="3200400"/>
            <a:ext cx="2552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Graph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81600" y="3238500"/>
            <a:ext cx="31242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Acyclic Coloring of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2146653" y="887386"/>
            <a:ext cx="1088393" cy="1679534"/>
          </a:xfrm>
          <a:custGeom>
            <a:avLst/>
            <a:gdLst>
              <a:gd name="connsiteX0" fmla="*/ 0 w 1343696"/>
              <a:gd name="connsiteY0" fmla="*/ 0 h 2073499"/>
              <a:gd name="connsiteX1" fmla="*/ 1159099 w 1343696"/>
              <a:gd name="connsiteY1" fmla="*/ 759854 h 2073499"/>
              <a:gd name="connsiteX2" fmla="*/ 1107583 w 1343696"/>
              <a:gd name="connsiteY2" fmla="*/ 2073499 h 2073499"/>
              <a:gd name="connsiteX3" fmla="*/ 1107583 w 1343696"/>
              <a:gd name="connsiteY3" fmla="*/ 2073499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3696" h="2073499">
                <a:moveTo>
                  <a:pt x="0" y="0"/>
                </a:moveTo>
                <a:cubicBezTo>
                  <a:pt x="487251" y="207135"/>
                  <a:pt x="974502" y="414271"/>
                  <a:pt x="1159099" y="759854"/>
                </a:cubicBezTo>
                <a:cubicBezTo>
                  <a:pt x="1343696" y="1105437"/>
                  <a:pt x="1107583" y="2073499"/>
                  <a:pt x="1107583" y="2073499"/>
                </a:cubicBezTo>
                <a:lnTo>
                  <a:pt x="1107583" y="2073499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134760" y="1440277"/>
            <a:ext cx="991029" cy="1554351"/>
          </a:xfrm>
          <a:custGeom>
            <a:avLst/>
            <a:gdLst>
              <a:gd name="connsiteX0" fmla="*/ 51516 w 1223493"/>
              <a:gd name="connsiteY0" fmla="*/ 0 h 1918952"/>
              <a:gd name="connsiteX1" fmla="*/ 0 w 1223493"/>
              <a:gd name="connsiteY1" fmla="*/ 1403797 h 1918952"/>
              <a:gd name="connsiteX2" fmla="*/ 1223493 w 1223493"/>
              <a:gd name="connsiteY2" fmla="*/ 1918952 h 191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3493" h="1918952">
                <a:moveTo>
                  <a:pt x="51516" y="0"/>
                </a:moveTo>
                <a:lnTo>
                  <a:pt x="0" y="1403797"/>
                </a:lnTo>
                <a:lnTo>
                  <a:pt x="1223493" y="191895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6523482" y="2916992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44"/>
          <p:cNvGrpSpPr/>
          <p:nvPr/>
        </p:nvGrpSpPr>
        <p:grpSpPr>
          <a:xfrm>
            <a:off x="5474209" y="818444"/>
            <a:ext cx="2221991" cy="2184442"/>
            <a:chOff x="5474209" y="1123244"/>
            <a:chExt cx="2221991" cy="2184442"/>
          </a:xfrm>
        </p:grpSpPr>
        <p:sp>
          <p:nvSpPr>
            <p:cNvPr id="93" name="Freeform 92"/>
            <p:cNvSpPr/>
            <p:nvPr/>
          </p:nvSpPr>
          <p:spPr>
            <a:xfrm>
              <a:off x="6607807" y="1191751"/>
              <a:ext cx="1088393" cy="1679534"/>
            </a:xfrm>
            <a:custGeom>
              <a:avLst/>
              <a:gdLst>
                <a:gd name="connsiteX0" fmla="*/ 0 w 1343696"/>
                <a:gd name="connsiteY0" fmla="*/ 0 h 2073499"/>
                <a:gd name="connsiteX1" fmla="*/ 1159099 w 1343696"/>
                <a:gd name="connsiteY1" fmla="*/ 759854 h 2073499"/>
                <a:gd name="connsiteX2" fmla="*/ 1107583 w 1343696"/>
                <a:gd name="connsiteY2" fmla="*/ 2073499 h 2073499"/>
                <a:gd name="connsiteX3" fmla="*/ 1107583 w 1343696"/>
                <a:gd name="connsiteY3" fmla="*/ 2073499 h 207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696" h="2073499">
                  <a:moveTo>
                    <a:pt x="0" y="0"/>
                  </a:moveTo>
                  <a:cubicBezTo>
                    <a:pt x="487251" y="207135"/>
                    <a:pt x="974502" y="414271"/>
                    <a:pt x="1159099" y="759854"/>
                  </a:cubicBezTo>
                  <a:cubicBezTo>
                    <a:pt x="1343696" y="1105437"/>
                    <a:pt x="1107583" y="2073499"/>
                    <a:pt x="1107583" y="2073499"/>
                  </a:cubicBezTo>
                  <a:lnTo>
                    <a:pt x="1107583" y="2073499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5595914" y="1744642"/>
              <a:ext cx="991029" cy="1554351"/>
            </a:xfrm>
            <a:custGeom>
              <a:avLst/>
              <a:gdLst>
                <a:gd name="connsiteX0" fmla="*/ 51516 w 1223493"/>
                <a:gd name="connsiteY0" fmla="*/ 0 h 1918952"/>
                <a:gd name="connsiteX1" fmla="*/ 0 w 1223493"/>
                <a:gd name="connsiteY1" fmla="*/ 1403797 h 1918952"/>
                <a:gd name="connsiteX2" fmla="*/ 1223493 w 1223493"/>
                <a:gd name="connsiteY2" fmla="*/ 1918952 h 191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3493" h="1918952">
                  <a:moveTo>
                    <a:pt x="51516" y="0"/>
                  </a:moveTo>
                  <a:lnTo>
                    <a:pt x="0" y="1403797"/>
                  </a:lnTo>
                  <a:lnTo>
                    <a:pt x="1223493" y="191895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653724" y="1756546"/>
              <a:ext cx="1929898" cy="153001"/>
            </a:xfrm>
            <a:custGeom>
              <a:avLst/>
              <a:gdLst>
                <a:gd name="connsiteX0" fmla="*/ 0 w 2382591"/>
                <a:gd name="connsiteY0" fmla="*/ 0 h 188890"/>
                <a:gd name="connsiteX1" fmla="*/ 1068946 w 2382591"/>
                <a:gd name="connsiteY1" fmla="*/ 180304 h 188890"/>
                <a:gd name="connsiteX2" fmla="*/ 2382591 w 2382591"/>
                <a:gd name="connsiteY2" fmla="*/ 51515 h 18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88890">
                  <a:moveTo>
                    <a:pt x="0" y="0"/>
                  </a:moveTo>
                  <a:cubicBezTo>
                    <a:pt x="335924" y="85859"/>
                    <a:pt x="671848" y="171718"/>
                    <a:pt x="1068946" y="180304"/>
                  </a:cubicBezTo>
                  <a:cubicBezTo>
                    <a:pt x="1466044" y="188890"/>
                    <a:pt x="1924317" y="120202"/>
                    <a:pt x="2382591" y="5151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653724" y="1234952"/>
              <a:ext cx="938870" cy="1637806"/>
            </a:xfrm>
            <a:custGeom>
              <a:avLst/>
              <a:gdLst>
                <a:gd name="connsiteX0" fmla="*/ 0 w 1159099"/>
                <a:gd name="connsiteY0" fmla="*/ 2021983 h 2021983"/>
                <a:gd name="connsiteX1" fmla="*/ 1159099 w 1159099"/>
                <a:gd name="connsiteY1" fmla="*/ 0 h 202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9099" h="2021983">
                  <a:moveTo>
                    <a:pt x="0" y="2021983"/>
                  </a:moveTo>
                  <a:lnTo>
                    <a:pt x="1159099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95"/>
            <p:cNvGrpSpPr/>
            <p:nvPr/>
          </p:nvGrpSpPr>
          <p:grpSpPr>
            <a:xfrm>
              <a:off x="5597653" y="1200445"/>
              <a:ext cx="1940330" cy="2107241"/>
              <a:chOff x="5402151" y="2036144"/>
              <a:chExt cx="2395470" cy="2601532"/>
            </a:xfrm>
          </p:grpSpPr>
          <p:sp>
            <p:nvSpPr>
              <p:cNvPr id="74" name="Freeform 73"/>
              <p:cNvSpPr/>
              <p:nvPr/>
            </p:nvSpPr>
            <p:spPr>
              <a:xfrm>
                <a:off x="5415030" y="2680087"/>
                <a:ext cx="2382591" cy="1416676"/>
              </a:xfrm>
              <a:custGeom>
                <a:avLst/>
                <a:gdLst>
                  <a:gd name="connsiteX0" fmla="*/ 0 w 2382591"/>
                  <a:gd name="connsiteY0" fmla="*/ 0 h 1416676"/>
                  <a:gd name="connsiteX1" fmla="*/ 1378039 w 2382591"/>
                  <a:gd name="connsiteY1" fmla="*/ 1043189 h 1416676"/>
                  <a:gd name="connsiteX2" fmla="*/ 2382591 w 2382591"/>
                  <a:gd name="connsiteY2" fmla="*/ 1416676 h 141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416676">
                    <a:moveTo>
                      <a:pt x="0" y="0"/>
                    </a:moveTo>
                    <a:cubicBezTo>
                      <a:pt x="490470" y="403538"/>
                      <a:pt x="980941" y="807076"/>
                      <a:pt x="1378039" y="1043189"/>
                    </a:cubicBezTo>
                    <a:cubicBezTo>
                      <a:pt x="1775137" y="1279302"/>
                      <a:pt x="2078864" y="1347989"/>
                      <a:pt x="2382591" y="1416676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5402151" y="2036144"/>
                <a:ext cx="1275008" cy="656822"/>
              </a:xfrm>
              <a:custGeom>
                <a:avLst/>
                <a:gdLst>
                  <a:gd name="connsiteX0" fmla="*/ 0 w 1275008"/>
                  <a:gd name="connsiteY0" fmla="*/ 656822 h 656822"/>
                  <a:gd name="connsiteX1" fmla="*/ 1275008 w 1275008"/>
                  <a:gd name="connsiteY1" fmla="*/ 0 h 656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5008" h="656822">
                    <a:moveTo>
                      <a:pt x="0" y="656822"/>
                    </a:moveTo>
                    <a:lnTo>
                      <a:pt x="1275008" y="0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6599886" y="4161158"/>
                <a:ext cx="1120462" cy="476518"/>
              </a:xfrm>
              <a:custGeom>
                <a:avLst/>
                <a:gdLst>
                  <a:gd name="connsiteX0" fmla="*/ 1120462 w 1120462"/>
                  <a:gd name="connsiteY0" fmla="*/ 0 h 476518"/>
                  <a:gd name="connsiteX1" fmla="*/ 0 w 1120462"/>
                  <a:gd name="connsiteY1" fmla="*/ 476518 h 476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20462" h="476518">
                    <a:moveTo>
                      <a:pt x="1120462" y="0"/>
                    </a:moveTo>
                    <a:lnTo>
                      <a:pt x="0" y="476518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Oval 83"/>
            <p:cNvSpPr/>
            <p:nvPr/>
          </p:nvSpPr>
          <p:spPr>
            <a:xfrm>
              <a:off x="6523482" y="1123244"/>
              <a:ext cx="185166" cy="185166"/>
            </a:xfrm>
            <a:prstGeom prst="ellipse">
              <a:avLst/>
            </a:prstGeom>
            <a:solidFill>
              <a:srgbClr val="0318E3"/>
            </a:solidFill>
            <a:ln w="31750">
              <a:solidFill>
                <a:srgbClr val="0318E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449312" y="1709603"/>
              <a:ext cx="185166" cy="185166"/>
            </a:xfrm>
            <a:prstGeom prst="ellipse">
              <a:avLst/>
            </a:prstGeom>
            <a:solidFill>
              <a:srgbClr val="00B050"/>
            </a:solidFill>
            <a:ln w="31750"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7418451" y="2789738"/>
              <a:ext cx="185166" cy="185166"/>
            </a:xfrm>
            <a:prstGeom prst="ellipse">
              <a:avLst/>
            </a:prstGeom>
            <a:solidFill>
              <a:srgbClr val="0318E3"/>
            </a:solidFill>
            <a:ln w="31750">
              <a:solidFill>
                <a:srgbClr val="0318E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535931" y="2789738"/>
              <a:ext cx="185166" cy="185166"/>
            </a:xfrm>
            <a:prstGeom prst="ellipse">
              <a:avLst/>
            </a:prstGeom>
            <a:solidFill>
              <a:srgbClr val="00B050"/>
            </a:solidFill>
            <a:ln w="31750"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5474209" y="1663360"/>
              <a:ext cx="185166" cy="18516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028703" y="772201"/>
            <a:ext cx="2098547" cy="2283714"/>
            <a:chOff x="5067300" y="1943100"/>
            <a:chExt cx="2590800" cy="2819400"/>
          </a:xfrm>
        </p:grpSpPr>
        <p:sp>
          <p:nvSpPr>
            <p:cNvPr id="42" name="Freeform 41"/>
            <p:cNvSpPr/>
            <p:nvPr/>
          </p:nvSpPr>
          <p:spPr>
            <a:xfrm>
              <a:off x="5186430" y="2737297"/>
              <a:ext cx="2382591" cy="1416676"/>
            </a:xfrm>
            <a:custGeom>
              <a:avLst/>
              <a:gdLst>
                <a:gd name="connsiteX0" fmla="*/ 0 w 2382591"/>
                <a:gd name="connsiteY0" fmla="*/ 0 h 1416676"/>
                <a:gd name="connsiteX1" fmla="*/ 1378039 w 2382591"/>
                <a:gd name="connsiteY1" fmla="*/ 1043189 h 1416676"/>
                <a:gd name="connsiteX2" fmla="*/ 2382591 w 2382591"/>
                <a:gd name="connsiteY2" fmla="*/ 1416676 h 1416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416676">
                  <a:moveTo>
                    <a:pt x="0" y="0"/>
                  </a:moveTo>
                  <a:cubicBezTo>
                    <a:pt x="490470" y="403538"/>
                    <a:pt x="980941" y="807076"/>
                    <a:pt x="1378039" y="1043189"/>
                  </a:cubicBezTo>
                  <a:cubicBezTo>
                    <a:pt x="1775137" y="1279302"/>
                    <a:pt x="2078864" y="1347989"/>
                    <a:pt x="2382591" y="1416676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5173551" y="2093354"/>
              <a:ext cx="1275008" cy="656822"/>
            </a:xfrm>
            <a:custGeom>
              <a:avLst/>
              <a:gdLst>
                <a:gd name="connsiteX0" fmla="*/ 0 w 1275008"/>
                <a:gd name="connsiteY0" fmla="*/ 656822 h 656822"/>
                <a:gd name="connsiteX1" fmla="*/ 1275008 w 1275008"/>
                <a:gd name="connsiteY1" fmla="*/ 0 h 65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5008" h="656822">
                  <a:moveTo>
                    <a:pt x="0" y="656822"/>
                  </a:moveTo>
                  <a:lnTo>
                    <a:pt x="1275008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5250824" y="2763055"/>
              <a:ext cx="2382591" cy="188890"/>
            </a:xfrm>
            <a:custGeom>
              <a:avLst/>
              <a:gdLst>
                <a:gd name="connsiteX0" fmla="*/ 0 w 2382591"/>
                <a:gd name="connsiteY0" fmla="*/ 0 h 188890"/>
                <a:gd name="connsiteX1" fmla="*/ 1068946 w 2382591"/>
                <a:gd name="connsiteY1" fmla="*/ 180304 h 188890"/>
                <a:gd name="connsiteX2" fmla="*/ 2382591 w 2382591"/>
                <a:gd name="connsiteY2" fmla="*/ 51515 h 18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88890">
                  <a:moveTo>
                    <a:pt x="0" y="0"/>
                  </a:moveTo>
                  <a:cubicBezTo>
                    <a:pt x="335924" y="85859"/>
                    <a:pt x="671848" y="171718"/>
                    <a:pt x="1068946" y="180304"/>
                  </a:cubicBezTo>
                  <a:cubicBezTo>
                    <a:pt x="1466044" y="188890"/>
                    <a:pt x="1924317" y="120202"/>
                    <a:pt x="2382591" y="5151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5250824" y="2119111"/>
              <a:ext cx="1159099" cy="2021983"/>
            </a:xfrm>
            <a:custGeom>
              <a:avLst/>
              <a:gdLst>
                <a:gd name="connsiteX0" fmla="*/ 0 w 1159099"/>
                <a:gd name="connsiteY0" fmla="*/ 2021983 h 2021983"/>
                <a:gd name="connsiteX1" fmla="*/ 1159099 w 1159099"/>
                <a:gd name="connsiteY1" fmla="*/ 0 h 202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9099" h="2021983">
                  <a:moveTo>
                    <a:pt x="0" y="2021983"/>
                  </a:moveTo>
                  <a:lnTo>
                    <a:pt x="1159099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6371286" y="4218368"/>
              <a:ext cx="1120462" cy="476518"/>
            </a:xfrm>
            <a:custGeom>
              <a:avLst/>
              <a:gdLst>
                <a:gd name="connsiteX0" fmla="*/ 1120462 w 1120462"/>
                <a:gd name="connsiteY0" fmla="*/ 0 h 476518"/>
                <a:gd name="connsiteX1" fmla="*/ 0 w 1120462"/>
                <a:gd name="connsiteY1" fmla="*/ 476518 h 4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0462" h="476518">
                  <a:moveTo>
                    <a:pt x="1120462" y="0"/>
                  </a:moveTo>
                  <a:lnTo>
                    <a:pt x="0" y="476518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105400" y="2667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286500" y="19431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429500" y="2667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391400" y="40005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6286500" y="45339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5067300" y="40005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</p:grpSp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Acyclic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Coloring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95"/>
          <p:cNvGrpSpPr/>
          <p:nvPr/>
        </p:nvGrpSpPr>
        <p:grpSpPr>
          <a:xfrm>
            <a:off x="1139088" y="4032255"/>
            <a:ext cx="1940330" cy="2107241"/>
            <a:chOff x="5402151" y="2036144"/>
            <a:chExt cx="2395470" cy="2601532"/>
          </a:xfrm>
        </p:grpSpPr>
        <p:sp>
          <p:nvSpPr>
            <p:cNvPr id="106" name="Freeform 105"/>
            <p:cNvSpPr/>
            <p:nvPr/>
          </p:nvSpPr>
          <p:spPr>
            <a:xfrm>
              <a:off x="5415030" y="2680087"/>
              <a:ext cx="2382591" cy="1416676"/>
            </a:xfrm>
            <a:custGeom>
              <a:avLst/>
              <a:gdLst>
                <a:gd name="connsiteX0" fmla="*/ 0 w 2382591"/>
                <a:gd name="connsiteY0" fmla="*/ 0 h 1416676"/>
                <a:gd name="connsiteX1" fmla="*/ 1378039 w 2382591"/>
                <a:gd name="connsiteY1" fmla="*/ 1043189 h 1416676"/>
                <a:gd name="connsiteX2" fmla="*/ 2382591 w 2382591"/>
                <a:gd name="connsiteY2" fmla="*/ 1416676 h 1416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416676">
                  <a:moveTo>
                    <a:pt x="0" y="0"/>
                  </a:moveTo>
                  <a:cubicBezTo>
                    <a:pt x="490470" y="403538"/>
                    <a:pt x="980941" y="807076"/>
                    <a:pt x="1378039" y="1043189"/>
                  </a:cubicBezTo>
                  <a:cubicBezTo>
                    <a:pt x="1775137" y="1279302"/>
                    <a:pt x="2078864" y="1347989"/>
                    <a:pt x="2382591" y="1416676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5402151" y="2036144"/>
              <a:ext cx="1275008" cy="656822"/>
            </a:xfrm>
            <a:custGeom>
              <a:avLst/>
              <a:gdLst>
                <a:gd name="connsiteX0" fmla="*/ 0 w 1275008"/>
                <a:gd name="connsiteY0" fmla="*/ 656822 h 656822"/>
                <a:gd name="connsiteX1" fmla="*/ 1275008 w 1275008"/>
                <a:gd name="connsiteY1" fmla="*/ 0 h 65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5008" h="656822">
                  <a:moveTo>
                    <a:pt x="0" y="656822"/>
                  </a:moveTo>
                  <a:lnTo>
                    <a:pt x="1275008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6599886" y="4161158"/>
              <a:ext cx="1120462" cy="476518"/>
            </a:xfrm>
            <a:custGeom>
              <a:avLst/>
              <a:gdLst>
                <a:gd name="connsiteX0" fmla="*/ 1120462 w 1120462"/>
                <a:gd name="connsiteY0" fmla="*/ 0 h 476518"/>
                <a:gd name="connsiteX1" fmla="*/ 0 w 1120462"/>
                <a:gd name="connsiteY1" fmla="*/ 476518 h 4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0462" h="476518">
                  <a:moveTo>
                    <a:pt x="1120462" y="0"/>
                  </a:moveTo>
                  <a:lnTo>
                    <a:pt x="0" y="476518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Oval 108"/>
          <p:cNvSpPr/>
          <p:nvPr/>
        </p:nvSpPr>
        <p:spPr>
          <a:xfrm>
            <a:off x="2064917" y="3955054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2959886" y="5621548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2064917" y="6053602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1015644" y="4495170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3880549" y="4690752"/>
            <a:ext cx="991029" cy="1554351"/>
          </a:xfrm>
          <a:custGeom>
            <a:avLst/>
            <a:gdLst>
              <a:gd name="connsiteX0" fmla="*/ 51516 w 1223493"/>
              <a:gd name="connsiteY0" fmla="*/ 0 h 1918952"/>
              <a:gd name="connsiteX1" fmla="*/ 0 w 1223493"/>
              <a:gd name="connsiteY1" fmla="*/ 1403797 h 1918952"/>
              <a:gd name="connsiteX2" fmla="*/ 1223493 w 1223493"/>
              <a:gd name="connsiteY2" fmla="*/ 1918952 h 191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3493" h="1918952">
                <a:moveTo>
                  <a:pt x="51516" y="0"/>
                </a:moveTo>
                <a:lnTo>
                  <a:pt x="0" y="1403797"/>
                </a:lnTo>
                <a:lnTo>
                  <a:pt x="1223493" y="191895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3938359" y="4702656"/>
            <a:ext cx="1929898" cy="153001"/>
          </a:xfrm>
          <a:custGeom>
            <a:avLst/>
            <a:gdLst>
              <a:gd name="connsiteX0" fmla="*/ 0 w 2382591"/>
              <a:gd name="connsiteY0" fmla="*/ 0 h 188890"/>
              <a:gd name="connsiteX1" fmla="*/ 1068946 w 2382591"/>
              <a:gd name="connsiteY1" fmla="*/ 180304 h 188890"/>
              <a:gd name="connsiteX2" fmla="*/ 2382591 w 2382591"/>
              <a:gd name="connsiteY2" fmla="*/ 51515 h 188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2591" h="188890">
                <a:moveTo>
                  <a:pt x="0" y="0"/>
                </a:moveTo>
                <a:cubicBezTo>
                  <a:pt x="335924" y="85859"/>
                  <a:pt x="671848" y="171718"/>
                  <a:pt x="1068946" y="180304"/>
                </a:cubicBezTo>
                <a:cubicBezTo>
                  <a:pt x="1466044" y="188890"/>
                  <a:pt x="1924317" y="120202"/>
                  <a:pt x="2382591" y="5151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5733947" y="4655713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4808117" y="6167902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3820566" y="5735848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758844" y="4609470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Freeform 129"/>
          <p:cNvSpPr/>
          <p:nvPr/>
        </p:nvSpPr>
        <p:spPr>
          <a:xfrm>
            <a:off x="7597542" y="4137861"/>
            <a:ext cx="1088393" cy="1679534"/>
          </a:xfrm>
          <a:custGeom>
            <a:avLst/>
            <a:gdLst>
              <a:gd name="connsiteX0" fmla="*/ 0 w 1343696"/>
              <a:gd name="connsiteY0" fmla="*/ 0 h 2073499"/>
              <a:gd name="connsiteX1" fmla="*/ 1159099 w 1343696"/>
              <a:gd name="connsiteY1" fmla="*/ 759854 h 2073499"/>
              <a:gd name="connsiteX2" fmla="*/ 1107583 w 1343696"/>
              <a:gd name="connsiteY2" fmla="*/ 2073499 h 2073499"/>
              <a:gd name="connsiteX3" fmla="*/ 1107583 w 1343696"/>
              <a:gd name="connsiteY3" fmla="*/ 2073499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3696" h="2073499">
                <a:moveTo>
                  <a:pt x="0" y="0"/>
                </a:moveTo>
                <a:cubicBezTo>
                  <a:pt x="487251" y="207135"/>
                  <a:pt x="974502" y="414271"/>
                  <a:pt x="1159099" y="759854"/>
                </a:cubicBezTo>
                <a:cubicBezTo>
                  <a:pt x="1343696" y="1105437"/>
                  <a:pt x="1107583" y="2073499"/>
                  <a:pt x="1107583" y="2073499"/>
                </a:cubicBezTo>
                <a:lnTo>
                  <a:pt x="1107583" y="2073499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6643459" y="4181062"/>
            <a:ext cx="938870" cy="1637806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7513217" y="4069354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8439047" y="4655713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8408186" y="5735848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6525666" y="5735848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Date Placeholder 10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105" name="Slide Number Placeholder 10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0" name="Footer Placeholder 10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685800" y="685800"/>
            <a:ext cx="2743200" cy="2552700"/>
            <a:chOff x="685800" y="685800"/>
            <a:chExt cx="2743200" cy="2552700"/>
          </a:xfrm>
        </p:grpSpPr>
        <p:sp>
          <p:nvSpPr>
            <p:cNvPr id="113" name="TextBox 112"/>
            <p:cNvSpPr txBox="1"/>
            <p:nvPr/>
          </p:nvSpPr>
          <p:spPr>
            <a:xfrm>
              <a:off x="762000" y="1257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685800" y="22479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752600" y="286916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162300" y="2400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124200" y="12954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286000" y="6858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143500" y="685800"/>
            <a:ext cx="2743200" cy="2552700"/>
            <a:chOff x="685800" y="685800"/>
            <a:chExt cx="2743200" cy="2552700"/>
          </a:xfrm>
        </p:grpSpPr>
        <p:sp>
          <p:nvSpPr>
            <p:cNvPr id="124" name="TextBox 123"/>
            <p:cNvSpPr txBox="1"/>
            <p:nvPr/>
          </p:nvSpPr>
          <p:spPr>
            <a:xfrm>
              <a:off x="762000" y="1257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85800" y="22479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752600" y="286916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162300" y="2400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3124200" y="12954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286000" y="6858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53" idx="7"/>
            <a:endCxn id="51" idx="2"/>
          </p:cNvCxnSpPr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477000" y="29337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33" idx="0"/>
            <a:endCxn id="62" idx="5"/>
          </p:cNvCxnSpPr>
          <p:nvPr/>
        </p:nvCxnSpPr>
        <p:spPr>
          <a:xfrm rot="16200000" flipV="1">
            <a:off x="5891072" y="3909872"/>
            <a:ext cx="3081478" cy="15193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1" idx="6"/>
            <a:endCxn id="62" idx="2"/>
          </p:cNvCxnSpPr>
          <p:nvPr/>
        </p:nvCxnSpPr>
        <p:spPr>
          <a:xfrm flipV="1">
            <a:off x="3771900" y="3048000"/>
            <a:ext cx="2705100" cy="3429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6" name="Footer Placeholder 6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477000" y="29337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33" idx="0"/>
            <a:endCxn id="62" idx="5"/>
          </p:cNvCxnSpPr>
          <p:nvPr/>
        </p:nvCxnSpPr>
        <p:spPr>
          <a:xfrm rot="16200000" flipV="1">
            <a:off x="5891072" y="3909872"/>
            <a:ext cx="3081478" cy="15193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1" idx="6"/>
            <a:endCxn id="62" idx="2"/>
          </p:cNvCxnSpPr>
          <p:nvPr/>
        </p:nvCxnSpPr>
        <p:spPr>
          <a:xfrm flipV="1">
            <a:off x="3771900" y="3048000"/>
            <a:ext cx="2705100" cy="3429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8039100" y="10287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9" name="Straight Connector 162"/>
          <p:cNvCxnSpPr/>
          <p:nvPr/>
        </p:nvCxnSpPr>
        <p:spPr>
          <a:xfrm rot="10800000" flipV="1">
            <a:off x="1600201" y="1122168"/>
            <a:ext cx="6425114" cy="5011931"/>
          </a:xfrm>
          <a:prstGeom prst="curvedConnector2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162"/>
          <p:cNvCxnSpPr/>
          <p:nvPr/>
        </p:nvCxnSpPr>
        <p:spPr>
          <a:xfrm rot="5400000">
            <a:off x="5707509" y="3741291"/>
            <a:ext cx="4996918" cy="28936"/>
          </a:xfrm>
          <a:prstGeom prst="curvedConnector3">
            <a:avLst>
              <a:gd name="adj1" fmla="val 50000"/>
            </a:avLst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ate Placeholder 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3" name="Footer Placeholder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 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477000" y="29337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33" idx="0"/>
            <a:endCxn id="62" idx="5"/>
          </p:cNvCxnSpPr>
          <p:nvPr/>
        </p:nvCxnSpPr>
        <p:spPr>
          <a:xfrm rot="16200000" flipV="1">
            <a:off x="5891072" y="3909872"/>
            <a:ext cx="3081478" cy="15193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771900" y="3048000"/>
            <a:ext cx="2705100" cy="3429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8039100" y="10287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9" name="Straight Connector 162"/>
          <p:cNvCxnSpPr/>
          <p:nvPr/>
        </p:nvCxnSpPr>
        <p:spPr>
          <a:xfrm rot="10800000" flipV="1">
            <a:off x="1600201" y="1122168"/>
            <a:ext cx="6425114" cy="5011931"/>
          </a:xfrm>
          <a:prstGeom prst="curvedConnector2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162"/>
          <p:cNvCxnSpPr/>
          <p:nvPr/>
        </p:nvCxnSpPr>
        <p:spPr>
          <a:xfrm rot="5400000">
            <a:off x="5707509" y="3741291"/>
            <a:ext cx="4996918" cy="28936"/>
          </a:xfrm>
          <a:prstGeom prst="curvedConnector3">
            <a:avLst>
              <a:gd name="adj1" fmla="val 50000"/>
            </a:avLst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4343400" y="42291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2705100" y="49911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477000" y="47625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7162800" y="42672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876800" y="31623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2933700" y="41529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4343400" y="19812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3924300" y="52578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5410200" y="62103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905500" y="54864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8077200" y="39624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4724400" y="3657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848100" y="47625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6/21/2011</a:t>
            </a:r>
            <a:endParaRPr lang="en-US" dirty="0"/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5" name="Footer Placeholder 8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  <p:bldP spid="79" grpId="0" animBg="1"/>
      <p:bldP spid="80" grpId="0" animBg="1"/>
      <p:bldP spid="82" grpId="0" animBg="1"/>
      <p:bldP spid="83" grpId="0" animBg="1"/>
      <p:bldP spid="84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3-coloring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 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477000" y="29337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33" idx="0"/>
            <a:endCxn id="62" idx="5"/>
          </p:cNvCxnSpPr>
          <p:nvPr/>
        </p:nvCxnSpPr>
        <p:spPr>
          <a:xfrm rot="16200000" flipV="1">
            <a:off x="5891072" y="3909872"/>
            <a:ext cx="3081478" cy="15193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771900" y="3048000"/>
            <a:ext cx="2705100" cy="3429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8039100" y="10287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9" name="Straight Connector 162"/>
          <p:cNvCxnSpPr/>
          <p:nvPr/>
        </p:nvCxnSpPr>
        <p:spPr>
          <a:xfrm rot="10800000" flipV="1">
            <a:off x="1600201" y="1122168"/>
            <a:ext cx="6425114" cy="5011931"/>
          </a:xfrm>
          <a:prstGeom prst="curvedConnector2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162"/>
          <p:cNvCxnSpPr/>
          <p:nvPr/>
        </p:nvCxnSpPr>
        <p:spPr>
          <a:xfrm rot="5400000">
            <a:off x="5707509" y="3741291"/>
            <a:ext cx="4996918" cy="28936"/>
          </a:xfrm>
          <a:prstGeom prst="curvedConnector3">
            <a:avLst>
              <a:gd name="adj1" fmla="val 50000"/>
            </a:avLst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4343400" y="42291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2705100" y="49911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477000" y="47625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7162800" y="42672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876800" y="31623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2933700" y="41529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4343400" y="19812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3924300" y="52578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5410200" y="62103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905500" y="54864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8077200" y="39624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4724400" y="3657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848100" y="47625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4864045" y="107363"/>
            <a:ext cx="2096696" cy="432037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6559495" y="1379091"/>
            <a:ext cx="1720318" cy="1467492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4857108" y="4087140"/>
            <a:ext cx="828956" cy="1057556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3042736" y="3834868"/>
            <a:ext cx="952500" cy="30480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5790558" y="3306090"/>
            <a:ext cx="905156" cy="562256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5676900" y="22098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7162800" y="21717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5181600" y="44958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3429000" y="37719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096000" y="35052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7" name="Rounded Rectangular Callout 96"/>
          <p:cNvSpPr/>
          <p:nvPr/>
        </p:nvSpPr>
        <p:spPr>
          <a:xfrm>
            <a:off x="2610464" y="1191491"/>
            <a:ext cx="1961536" cy="398206"/>
          </a:xfrm>
          <a:prstGeom prst="wedgeRoundRectCallout">
            <a:avLst>
              <a:gd name="adj1" fmla="val 129328"/>
              <a:gd name="adj2" fmla="val 194277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Internal Edge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Rounded Rectangular Callout 97"/>
          <p:cNvSpPr/>
          <p:nvPr/>
        </p:nvSpPr>
        <p:spPr>
          <a:xfrm>
            <a:off x="1485900" y="1943100"/>
            <a:ext cx="1961536" cy="398206"/>
          </a:xfrm>
          <a:prstGeom prst="wedgeRoundRectCallout">
            <a:avLst>
              <a:gd name="adj1" fmla="val 62935"/>
              <a:gd name="adj2" fmla="val 12121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External Edge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190500" y="2743200"/>
            <a:ext cx="2667000" cy="609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 division vertices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Date Placeholder 9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6/21/2011</a:t>
            </a:r>
            <a:endParaRPr lang="en-US" dirty="0"/>
          </a:p>
        </p:txBody>
      </p: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2" name="Footer Placeholder 10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6" grpId="0" animBg="1"/>
      <p:bldP spid="9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457200" y="4611469"/>
            <a:ext cx="8229600" cy="684431"/>
            <a:chOff x="457200" y="1066800"/>
            <a:chExt cx="8229600" cy="684431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4-colorable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2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− 6 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Our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19100" y="5726668"/>
            <a:ext cx="8267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4-coloring is NP-complete for graphs with maximum degree 7.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457200" y="1019770"/>
            <a:ext cx="8229600" cy="923330"/>
            <a:chOff x="457200" y="1066800"/>
            <a:chExt cx="8229600" cy="923330"/>
          </a:xfrm>
        </p:grpSpPr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3-connected plane cubic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/2</a:t>
              </a:r>
            </a:p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57200" y="2286000"/>
            <a:ext cx="8229600" cy="961430"/>
            <a:chOff x="457200" y="1066800"/>
            <a:chExt cx="8229600" cy="961430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Partial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-tree,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 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≤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457200" y="3429000"/>
            <a:ext cx="8229600" cy="961430"/>
            <a:chOff x="457200" y="1066800"/>
            <a:chExt cx="8229600" cy="961430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 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83099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3-colorable, simpler proof,  originally proved by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&amp;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, 2010 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Rectangle 185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6" name="Footer Placeholder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ate Placeholder 4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ate Placeholder 4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reeform 103"/>
          <p:cNvSpPr/>
          <p:nvPr/>
        </p:nvSpPr>
        <p:spPr>
          <a:xfrm>
            <a:off x="2087881" y="9422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1"/>
          <p:cNvGrpSpPr/>
          <p:nvPr/>
        </p:nvGrpSpPr>
        <p:grpSpPr>
          <a:xfrm>
            <a:off x="6324600" y="3914099"/>
            <a:ext cx="2438400" cy="2438400"/>
            <a:chOff x="876300" y="4114800"/>
            <a:chExt cx="2438400" cy="2438400"/>
          </a:xfrm>
        </p:grpSpPr>
        <p:grpSp>
          <p:nvGrpSpPr>
            <p:cNvPr id="3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6" name="Freeform 185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7" name="Freeform 186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8" name="Freeform 187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95" name="Freeform 194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6" name="Freeform 195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7" name="Freeform 196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90" name="Oval 189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4" name="Rectangle 183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5"/>
          <p:cNvGrpSpPr/>
          <p:nvPr/>
        </p:nvGrpSpPr>
        <p:grpSpPr>
          <a:xfrm>
            <a:off x="3619500" y="3914099"/>
            <a:ext cx="2438400" cy="2438400"/>
            <a:chOff x="876300" y="4114800"/>
            <a:chExt cx="2438400" cy="2438400"/>
          </a:xfrm>
        </p:grpSpPr>
        <p:grpSp>
          <p:nvGrpSpPr>
            <p:cNvPr id="6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69" name="Freeform 168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1" name="Freeform 170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2" name="Freeform 171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79" name="Freeform 178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74" name="Oval 173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68" name="Rectangle 167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9" name="Oval 148"/>
          <p:cNvSpPr/>
          <p:nvPr/>
        </p:nvSpPr>
        <p:spPr>
          <a:xfrm>
            <a:off x="2065782" y="603099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4"/>
          <p:cNvGrpSpPr/>
          <p:nvPr/>
        </p:nvGrpSpPr>
        <p:grpSpPr>
          <a:xfrm>
            <a:off x="876300" y="3799799"/>
            <a:ext cx="2438400" cy="2438400"/>
            <a:chOff x="876300" y="4114800"/>
            <a:chExt cx="2438400" cy="2438400"/>
          </a:xfrm>
        </p:grpSpPr>
        <p:grpSp>
          <p:nvGrpSpPr>
            <p:cNvPr id="9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52" name="Freeform 151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5" name="Freeform 154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0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62" name="Freeform 161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Freeform 162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Freeform 163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57" name="Oval 156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1" name="Rectangle 150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00100" y="3268577"/>
            <a:ext cx="2552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Graph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2146653" y="877185"/>
            <a:ext cx="1088393" cy="1679534"/>
          </a:xfrm>
          <a:custGeom>
            <a:avLst/>
            <a:gdLst>
              <a:gd name="connsiteX0" fmla="*/ 0 w 1343696"/>
              <a:gd name="connsiteY0" fmla="*/ 0 h 2073499"/>
              <a:gd name="connsiteX1" fmla="*/ 1159099 w 1343696"/>
              <a:gd name="connsiteY1" fmla="*/ 759854 h 2073499"/>
              <a:gd name="connsiteX2" fmla="*/ 1107583 w 1343696"/>
              <a:gd name="connsiteY2" fmla="*/ 2073499 h 2073499"/>
              <a:gd name="connsiteX3" fmla="*/ 1107583 w 1343696"/>
              <a:gd name="connsiteY3" fmla="*/ 2073499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3696" h="2073499">
                <a:moveTo>
                  <a:pt x="0" y="0"/>
                </a:moveTo>
                <a:cubicBezTo>
                  <a:pt x="487251" y="207135"/>
                  <a:pt x="974502" y="414271"/>
                  <a:pt x="1159099" y="759854"/>
                </a:cubicBezTo>
                <a:cubicBezTo>
                  <a:pt x="1343696" y="1105437"/>
                  <a:pt x="1107583" y="2073499"/>
                  <a:pt x="1107583" y="2073499"/>
                </a:cubicBezTo>
                <a:lnTo>
                  <a:pt x="1107583" y="2073499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134760" y="1430076"/>
            <a:ext cx="991029" cy="1554351"/>
          </a:xfrm>
          <a:custGeom>
            <a:avLst/>
            <a:gdLst>
              <a:gd name="connsiteX0" fmla="*/ 51516 w 1223493"/>
              <a:gd name="connsiteY0" fmla="*/ 0 h 1918952"/>
              <a:gd name="connsiteX1" fmla="*/ 0 w 1223493"/>
              <a:gd name="connsiteY1" fmla="*/ 1403797 h 1918952"/>
              <a:gd name="connsiteX2" fmla="*/ 1223493 w 1223493"/>
              <a:gd name="connsiteY2" fmla="*/ 1918952 h 191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3493" h="1918952">
                <a:moveTo>
                  <a:pt x="51516" y="0"/>
                </a:moveTo>
                <a:lnTo>
                  <a:pt x="0" y="1403797"/>
                </a:lnTo>
                <a:lnTo>
                  <a:pt x="1223493" y="191895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6523482" y="290679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44"/>
          <p:cNvGrpSpPr/>
          <p:nvPr/>
        </p:nvGrpSpPr>
        <p:grpSpPr>
          <a:xfrm>
            <a:off x="5474209" y="808243"/>
            <a:ext cx="2221991" cy="2184442"/>
            <a:chOff x="5474209" y="1123244"/>
            <a:chExt cx="2221991" cy="2184442"/>
          </a:xfrm>
        </p:grpSpPr>
        <p:sp>
          <p:nvSpPr>
            <p:cNvPr id="93" name="Freeform 92"/>
            <p:cNvSpPr/>
            <p:nvPr/>
          </p:nvSpPr>
          <p:spPr>
            <a:xfrm>
              <a:off x="6607807" y="1191751"/>
              <a:ext cx="1088393" cy="1679534"/>
            </a:xfrm>
            <a:custGeom>
              <a:avLst/>
              <a:gdLst>
                <a:gd name="connsiteX0" fmla="*/ 0 w 1343696"/>
                <a:gd name="connsiteY0" fmla="*/ 0 h 2073499"/>
                <a:gd name="connsiteX1" fmla="*/ 1159099 w 1343696"/>
                <a:gd name="connsiteY1" fmla="*/ 759854 h 2073499"/>
                <a:gd name="connsiteX2" fmla="*/ 1107583 w 1343696"/>
                <a:gd name="connsiteY2" fmla="*/ 2073499 h 2073499"/>
                <a:gd name="connsiteX3" fmla="*/ 1107583 w 1343696"/>
                <a:gd name="connsiteY3" fmla="*/ 2073499 h 207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696" h="2073499">
                  <a:moveTo>
                    <a:pt x="0" y="0"/>
                  </a:moveTo>
                  <a:cubicBezTo>
                    <a:pt x="487251" y="207135"/>
                    <a:pt x="974502" y="414271"/>
                    <a:pt x="1159099" y="759854"/>
                  </a:cubicBezTo>
                  <a:cubicBezTo>
                    <a:pt x="1343696" y="1105437"/>
                    <a:pt x="1107583" y="2073499"/>
                    <a:pt x="1107583" y="2073499"/>
                  </a:cubicBezTo>
                  <a:lnTo>
                    <a:pt x="1107583" y="2073499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5595914" y="1744642"/>
              <a:ext cx="991029" cy="1554351"/>
            </a:xfrm>
            <a:custGeom>
              <a:avLst/>
              <a:gdLst>
                <a:gd name="connsiteX0" fmla="*/ 51516 w 1223493"/>
                <a:gd name="connsiteY0" fmla="*/ 0 h 1918952"/>
                <a:gd name="connsiteX1" fmla="*/ 0 w 1223493"/>
                <a:gd name="connsiteY1" fmla="*/ 1403797 h 1918952"/>
                <a:gd name="connsiteX2" fmla="*/ 1223493 w 1223493"/>
                <a:gd name="connsiteY2" fmla="*/ 1918952 h 191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3493" h="1918952">
                  <a:moveTo>
                    <a:pt x="51516" y="0"/>
                  </a:moveTo>
                  <a:lnTo>
                    <a:pt x="0" y="1403797"/>
                  </a:lnTo>
                  <a:lnTo>
                    <a:pt x="1223493" y="191895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653724" y="1756546"/>
              <a:ext cx="1929898" cy="153001"/>
            </a:xfrm>
            <a:custGeom>
              <a:avLst/>
              <a:gdLst>
                <a:gd name="connsiteX0" fmla="*/ 0 w 2382591"/>
                <a:gd name="connsiteY0" fmla="*/ 0 h 188890"/>
                <a:gd name="connsiteX1" fmla="*/ 1068946 w 2382591"/>
                <a:gd name="connsiteY1" fmla="*/ 180304 h 188890"/>
                <a:gd name="connsiteX2" fmla="*/ 2382591 w 2382591"/>
                <a:gd name="connsiteY2" fmla="*/ 51515 h 18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88890">
                  <a:moveTo>
                    <a:pt x="0" y="0"/>
                  </a:moveTo>
                  <a:cubicBezTo>
                    <a:pt x="335924" y="85859"/>
                    <a:pt x="671848" y="171718"/>
                    <a:pt x="1068946" y="180304"/>
                  </a:cubicBezTo>
                  <a:cubicBezTo>
                    <a:pt x="1466044" y="188890"/>
                    <a:pt x="1924317" y="120202"/>
                    <a:pt x="2382591" y="5151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653724" y="1234952"/>
              <a:ext cx="938870" cy="1637806"/>
            </a:xfrm>
            <a:custGeom>
              <a:avLst/>
              <a:gdLst>
                <a:gd name="connsiteX0" fmla="*/ 0 w 1159099"/>
                <a:gd name="connsiteY0" fmla="*/ 2021983 h 2021983"/>
                <a:gd name="connsiteX1" fmla="*/ 1159099 w 1159099"/>
                <a:gd name="connsiteY1" fmla="*/ 0 h 202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9099" h="2021983">
                  <a:moveTo>
                    <a:pt x="0" y="2021983"/>
                  </a:moveTo>
                  <a:lnTo>
                    <a:pt x="1159099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95"/>
            <p:cNvGrpSpPr/>
            <p:nvPr/>
          </p:nvGrpSpPr>
          <p:grpSpPr>
            <a:xfrm>
              <a:off x="5597653" y="1200445"/>
              <a:ext cx="1940330" cy="2107241"/>
              <a:chOff x="5402151" y="2036144"/>
              <a:chExt cx="2395470" cy="2601532"/>
            </a:xfrm>
          </p:grpSpPr>
          <p:sp>
            <p:nvSpPr>
              <p:cNvPr id="74" name="Freeform 73"/>
              <p:cNvSpPr/>
              <p:nvPr/>
            </p:nvSpPr>
            <p:spPr>
              <a:xfrm>
                <a:off x="5415030" y="2680087"/>
                <a:ext cx="2382591" cy="1416676"/>
              </a:xfrm>
              <a:custGeom>
                <a:avLst/>
                <a:gdLst>
                  <a:gd name="connsiteX0" fmla="*/ 0 w 2382591"/>
                  <a:gd name="connsiteY0" fmla="*/ 0 h 1416676"/>
                  <a:gd name="connsiteX1" fmla="*/ 1378039 w 2382591"/>
                  <a:gd name="connsiteY1" fmla="*/ 1043189 h 1416676"/>
                  <a:gd name="connsiteX2" fmla="*/ 2382591 w 2382591"/>
                  <a:gd name="connsiteY2" fmla="*/ 1416676 h 141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416676">
                    <a:moveTo>
                      <a:pt x="0" y="0"/>
                    </a:moveTo>
                    <a:cubicBezTo>
                      <a:pt x="490470" y="403538"/>
                      <a:pt x="980941" y="807076"/>
                      <a:pt x="1378039" y="1043189"/>
                    </a:cubicBezTo>
                    <a:cubicBezTo>
                      <a:pt x="1775137" y="1279302"/>
                      <a:pt x="2078864" y="1347989"/>
                      <a:pt x="2382591" y="1416676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5402151" y="2036144"/>
                <a:ext cx="1275008" cy="656822"/>
              </a:xfrm>
              <a:custGeom>
                <a:avLst/>
                <a:gdLst>
                  <a:gd name="connsiteX0" fmla="*/ 0 w 1275008"/>
                  <a:gd name="connsiteY0" fmla="*/ 656822 h 656822"/>
                  <a:gd name="connsiteX1" fmla="*/ 1275008 w 1275008"/>
                  <a:gd name="connsiteY1" fmla="*/ 0 h 656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5008" h="656822">
                    <a:moveTo>
                      <a:pt x="0" y="656822"/>
                    </a:moveTo>
                    <a:lnTo>
                      <a:pt x="1275008" y="0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6599886" y="4161158"/>
                <a:ext cx="1120462" cy="476518"/>
              </a:xfrm>
              <a:custGeom>
                <a:avLst/>
                <a:gdLst>
                  <a:gd name="connsiteX0" fmla="*/ 1120462 w 1120462"/>
                  <a:gd name="connsiteY0" fmla="*/ 0 h 476518"/>
                  <a:gd name="connsiteX1" fmla="*/ 0 w 1120462"/>
                  <a:gd name="connsiteY1" fmla="*/ 476518 h 476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20462" h="476518">
                    <a:moveTo>
                      <a:pt x="1120462" y="0"/>
                    </a:moveTo>
                    <a:lnTo>
                      <a:pt x="0" y="476518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Oval 83"/>
            <p:cNvSpPr/>
            <p:nvPr/>
          </p:nvSpPr>
          <p:spPr>
            <a:xfrm>
              <a:off x="6523482" y="1123244"/>
              <a:ext cx="185166" cy="185166"/>
            </a:xfrm>
            <a:prstGeom prst="ellipse">
              <a:avLst/>
            </a:prstGeom>
            <a:solidFill>
              <a:srgbClr val="0318E3"/>
            </a:solidFill>
            <a:ln w="31750">
              <a:solidFill>
                <a:srgbClr val="0318E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449312" y="1709603"/>
              <a:ext cx="185166" cy="185166"/>
            </a:xfrm>
            <a:prstGeom prst="ellipse">
              <a:avLst/>
            </a:prstGeom>
            <a:solidFill>
              <a:srgbClr val="00B050"/>
            </a:solidFill>
            <a:ln w="31750"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7418451" y="2789738"/>
              <a:ext cx="185166" cy="185166"/>
            </a:xfrm>
            <a:prstGeom prst="ellipse">
              <a:avLst/>
            </a:prstGeom>
            <a:solidFill>
              <a:srgbClr val="0318E3"/>
            </a:solidFill>
            <a:ln w="31750">
              <a:solidFill>
                <a:srgbClr val="0318E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535931" y="2789738"/>
              <a:ext cx="185166" cy="185166"/>
            </a:xfrm>
            <a:prstGeom prst="ellipse">
              <a:avLst/>
            </a:prstGeom>
            <a:solidFill>
              <a:srgbClr val="00B050"/>
            </a:solidFill>
            <a:ln w="31750"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5474209" y="1663360"/>
              <a:ext cx="185166" cy="18516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028703" y="762000"/>
            <a:ext cx="2098547" cy="2283714"/>
            <a:chOff x="5067300" y="1943100"/>
            <a:chExt cx="2590800" cy="2819400"/>
          </a:xfrm>
        </p:grpSpPr>
        <p:sp>
          <p:nvSpPr>
            <p:cNvPr id="42" name="Freeform 41"/>
            <p:cNvSpPr/>
            <p:nvPr/>
          </p:nvSpPr>
          <p:spPr>
            <a:xfrm>
              <a:off x="5186430" y="2737297"/>
              <a:ext cx="2382591" cy="1416676"/>
            </a:xfrm>
            <a:custGeom>
              <a:avLst/>
              <a:gdLst>
                <a:gd name="connsiteX0" fmla="*/ 0 w 2382591"/>
                <a:gd name="connsiteY0" fmla="*/ 0 h 1416676"/>
                <a:gd name="connsiteX1" fmla="*/ 1378039 w 2382591"/>
                <a:gd name="connsiteY1" fmla="*/ 1043189 h 1416676"/>
                <a:gd name="connsiteX2" fmla="*/ 2382591 w 2382591"/>
                <a:gd name="connsiteY2" fmla="*/ 1416676 h 1416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416676">
                  <a:moveTo>
                    <a:pt x="0" y="0"/>
                  </a:moveTo>
                  <a:cubicBezTo>
                    <a:pt x="490470" y="403538"/>
                    <a:pt x="980941" y="807076"/>
                    <a:pt x="1378039" y="1043189"/>
                  </a:cubicBezTo>
                  <a:cubicBezTo>
                    <a:pt x="1775137" y="1279302"/>
                    <a:pt x="2078864" y="1347989"/>
                    <a:pt x="2382591" y="1416676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5173551" y="2093354"/>
              <a:ext cx="1275008" cy="656822"/>
            </a:xfrm>
            <a:custGeom>
              <a:avLst/>
              <a:gdLst>
                <a:gd name="connsiteX0" fmla="*/ 0 w 1275008"/>
                <a:gd name="connsiteY0" fmla="*/ 656822 h 656822"/>
                <a:gd name="connsiteX1" fmla="*/ 1275008 w 1275008"/>
                <a:gd name="connsiteY1" fmla="*/ 0 h 65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5008" h="656822">
                  <a:moveTo>
                    <a:pt x="0" y="656822"/>
                  </a:moveTo>
                  <a:lnTo>
                    <a:pt x="1275008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5250824" y="2763055"/>
              <a:ext cx="2382591" cy="188890"/>
            </a:xfrm>
            <a:custGeom>
              <a:avLst/>
              <a:gdLst>
                <a:gd name="connsiteX0" fmla="*/ 0 w 2382591"/>
                <a:gd name="connsiteY0" fmla="*/ 0 h 188890"/>
                <a:gd name="connsiteX1" fmla="*/ 1068946 w 2382591"/>
                <a:gd name="connsiteY1" fmla="*/ 180304 h 188890"/>
                <a:gd name="connsiteX2" fmla="*/ 2382591 w 2382591"/>
                <a:gd name="connsiteY2" fmla="*/ 51515 h 18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88890">
                  <a:moveTo>
                    <a:pt x="0" y="0"/>
                  </a:moveTo>
                  <a:cubicBezTo>
                    <a:pt x="335924" y="85859"/>
                    <a:pt x="671848" y="171718"/>
                    <a:pt x="1068946" y="180304"/>
                  </a:cubicBezTo>
                  <a:cubicBezTo>
                    <a:pt x="1466044" y="188890"/>
                    <a:pt x="1924317" y="120202"/>
                    <a:pt x="2382591" y="5151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5250824" y="2119111"/>
              <a:ext cx="1159099" cy="2021983"/>
            </a:xfrm>
            <a:custGeom>
              <a:avLst/>
              <a:gdLst>
                <a:gd name="connsiteX0" fmla="*/ 0 w 1159099"/>
                <a:gd name="connsiteY0" fmla="*/ 2021983 h 2021983"/>
                <a:gd name="connsiteX1" fmla="*/ 1159099 w 1159099"/>
                <a:gd name="connsiteY1" fmla="*/ 0 h 202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9099" h="2021983">
                  <a:moveTo>
                    <a:pt x="0" y="2021983"/>
                  </a:moveTo>
                  <a:lnTo>
                    <a:pt x="1159099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6371286" y="4218368"/>
              <a:ext cx="1120462" cy="476518"/>
            </a:xfrm>
            <a:custGeom>
              <a:avLst/>
              <a:gdLst>
                <a:gd name="connsiteX0" fmla="*/ 1120462 w 1120462"/>
                <a:gd name="connsiteY0" fmla="*/ 0 h 476518"/>
                <a:gd name="connsiteX1" fmla="*/ 0 w 1120462"/>
                <a:gd name="connsiteY1" fmla="*/ 476518 h 4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0462" h="476518">
                  <a:moveTo>
                    <a:pt x="1120462" y="0"/>
                  </a:moveTo>
                  <a:lnTo>
                    <a:pt x="0" y="476518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105400" y="2667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286500" y="19431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429500" y="2667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391400" y="40005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6286500" y="45339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5067300" y="40005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4" name="Group 95"/>
          <p:cNvGrpSpPr/>
          <p:nvPr/>
        </p:nvGrpSpPr>
        <p:grpSpPr>
          <a:xfrm>
            <a:off x="1139088" y="4022054"/>
            <a:ext cx="1940330" cy="2107241"/>
            <a:chOff x="5402151" y="2036144"/>
            <a:chExt cx="2395470" cy="2601532"/>
          </a:xfrm>
        </p:grpSpPr>
        <p:sp>
          <p:nvSpPr>
            <p:cNvPr id="106" name="Freeform 105"/>
            <p:cNvSpPr/>
            <p:nvPr/>
          </p:nvSpPr>
          <p:spPr>
            <a:xfrm>
              <a:off x="5415030" y="2680087"/>
              <a:ext cx="2382591" cy="1416676"/>
            </a:xfrm>
            <a:custGeom>
              <a:avLst/>
              <a:gdLst>
                <a:gd name="connsiteX0" fmla="*/ 0 w 2382591"/>
                <a:gd name="connsiteY0" fmla="*/ 0 h 1416676"/>
                <a:gd name="connsiteX1" fmla="*/ 1378039 w 2382591"/>
                <a:gd name="connsiteY1" fmla="*/ 1043189 h 1416676"/>
                <a:gd name="connsiteX2" fmla="*/ 2382591 w 2382591"/>
                <a:gd name="connsiteY2" fmla="*/ 1416676 h 1416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416676">
                  <a:moveTo>
                    <a:pt x="0" y="0"/>
                  </a:moveTo>
                  <a:cubicBezTo>
                    <a:pt x="490470" y="403538"/>
                    <a:pt x="980941" y="807076"/>
                    <a:pt x="1378039" y="1043189"/>
                  </a:cubicBezTo>
                  <a:cubicBezTo>
                    <a:pt x="1775137" y="1279302"/>
                    <a:pt x="2078864" y="1347989"/>
                    <a:pt x="2382591" y="1416676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5402151" y="2036144"/>
              <a:ext cx="1275008" cy="656822"/>
            </a:xfrm>
            <a:custGeom>
              <a:avLst/>
              <a:gdLst>
                <a:gd name="connsiteX0" fmla="*/ 0 w 1275008"/>
                <a:gd name="connsiteY0" fmla="*/ 656822 h 656822"/>
                <a:gd name="connsiteX1" fmla="*/ 1275008 w 1275008"/>
                <a:gd name="connsiteY1" fmla="*/ 0 h 65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5008" h="656822">
                  <a:moveTo>
                    <a:pt x="0" y="656822"/>
                  </a:moveTo>
                  <a:lnTo>
                    <a:pt x="1275008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6599886" y="4161158"/>
              <a:ext cx="1120462" cy="476518"/>
            </a:xfrm>
            <a:custGeom>
              <a:avLst/>
              <a:gdLst>
                <a:gd name="connsiteX0" fmla="*/ 1120462 w 1120462"/>
                <a:gd name="connsiteY0" fmla="*/ 0 h 476518"/>
                <a:gd name="connsiteX1" fmla="*/ 0 w 1120462"/>
                <a:gd name="connsiteY1" fmla="*/ 476518 h 4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0462" h="476518">
                  <a:moveTo>
                    <a:pt x="1120462" y="0"/>
                  </a:moveTo>
                  <a:lnTo>
                    <a:pt x="0" y="476518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Oval 108"/>
          <p:cNvSpPr/>
          <p:nvPr/>
        </p:nvSpPr>
        <p:spPr>
          <a:xfrm>
            <a:off x="2064917" y="3944853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2959886" y="5611347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2064917" y="604340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1015644" y="4484969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3880549" y="4680551"/>
            <a:ext cx="991029" cy="1554351"/>
          </a:xfrm>
          <a:custGeom>
            <a:avLst/>
            <a:gdLst>
              <a:gd name="connsiteX0" fmla="*/ 51516 w 1223493"/>
              <a:gd name="connsiteY0" fmla="*/ 0 h 1918952"/>
              <a:gd name="connsiteX1" fmla="*/ 0 w 1223493"/>
              <a:gd name="connsiteY1" fmla="*/ 1403797 h 1918952"/>
              <a:gd name="connsiteX2" fmla="*/ 1223493 w 1223493"/>
              <a:gd name="connsiteY2" fmla="*/ 1918952 h 191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3493" h="1918952">
                <a:moveTo>
                  <a:pt x="51516" y="0"/>
                </a:moveTo>
                <a:lnTo>
                  <a:pt x="0" y="1403797"/>
                </a:lnTo>
                <a:lnTo>
                  <a:pt x="1223493" y="191895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3938359" y="4692455"/>
            <a:ext cx="1929898" cy="153001"/>
          </a:xfrm>
          <a:custGeom>
            <a:avLst/>
            <a:gdLst>
              <a:gd name="connsiteX0" fmla="*/ 0 w 2382591"/>
              <a:gd name="connsiteY0" fmla="*/ 0 h 188890"/>
              <a:gd name="connsiteX1" fmla="*/ 1068946 w 2382591"/>
              <a:gd name="connsiteY1" fmla="*/ 180304 h 188890"/>
              <a:gd name="connsiteX2" fmla="*/ 2382591 w 2382591"/>
              <a:gd name="connsiteY2" fmla="*/ 51515 h 188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2591" h="188890">
                <a:moveTo>
                  <a:pt x="0" y="0"/>
                </a:moveTo>
                <a:cubicBezTo>
                  <a:pt x="335924" y="85859"/>
                  <a:pt x="671848" y="171718"/>
                  <a:pt x="1068946" y="180304"/>
                </a:cubicBezTo>
                <a:cubicBezTo>
                  <a:pt x="1466044" y="188890"/>
                  <a:pt x="1924317" y="120202"/>
                  <a:pt x="2382591" y="5151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5733947" y="4645512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4808117" y="615770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3820566" y="5725647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758844" y="4599269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Freeform 129"/>
          <p:cNvSpPr/>
          <p:nvPr/>
        </p:nvSpPr>
        <p:spPr>
          <a:xfrm>
            <a:off x="7597542" y="4127660"/>
            <a:ext cx="1088393" cy="1679534"/>
          </a:xfrm>
          <a:custGeom>
            <a:avLst/>
            <a:gdLst>
              <a:gd name="connsiteX0" fmla="*/ 0 w 1343696"/>
              <a:gd name="connsiteY0" fmla="*/ 0 h 2073499"/>
              <a:gd name="connsiteX1" fmla="*/ 1159099 w 1343696"/>
              <a:gd name="connsiteY1" fmla="*/ 759854 h 2073499"/>
              <a:gd name="connsiteX2" fmla="*/ 1107583 w 1343696"/>
              <a:gd name="connsiteY2" fmla="*/ 2073499 h 2073499"/>
              <a:gd name="connsiteX3" fmla="*/ 1107583 w 1343696"/>
              <a:gd name="connsiteY3" fmla="*/ 2073499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3696" h="2073499">
                <a:moveTo>
                  <a:pt x="0" y="0"/>
                </a:moveTo>
                <a:cubicBezTo>
                  <a:pt x="487251" y="207135"/>
                  <a:pt x="974502" y="414271"/>
                  <a:pt x="1159099" y="759854"/>
                </a:cubicBezTo>
                <a:cubicBezTo>
                  <a:pt x="1343696" y="1105437"/>
                  <a:pt x="1107583" y="2073499"/>
                  <a:pt x="1107583" y="2073499"/>
                </a:cubicBezTo>
                <a:lnTo>
                  <a:pt x="1107583" y="2073499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6643459" y="4170861"/>
            <a:ext cx="938870" cy="1637806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7513217" y="4059153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8439047" y="4645512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8408186" y="5725647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6525666" y="5725647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2171700" y="40664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4876800" y="42188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7581900" y="42569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505700" y="6123899"/>
            <a:ext cx="185166" cy="185166"/>
          </a:xfrm>
          <a:prstGeom prst="ellipse">
            <a:avLst/>
          </a:prstGeom>
          <a:solidFill>
            <a:schemeClr val="tx1">
              <a:alpha val="42000"/>
            </a:schemeClr>
          </a:solidFill>
          <a:ln w="25400">
            <a:solidFill>
              <a:schemeClr val="tx1">
                <a:alpha val="44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6553200" y="9041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5181600" y="3154277"/>
            <a:ext cx="31242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Acyclic Coloring of</a:t>
            </a:r>
          </a:p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subdivision of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subdivision</a:t>
            </a:r>
            <a:r>
              <a:rPr lang="en-US" sz="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Date Placeholder 10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121" name="Slide Number Placeholder 1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3" name="Footer Placeholder 1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685800" y="685800"/>
            <a:ext cx="2743200" cy="2552700"/>
            <a:chOff x="685800" y="685800"/>
            <a:chExt cx="2743200" cy="2552700"/>
          </a:xfrm>
        </p:grpSpPr>
        <p:sp>
          <p:nvSpPr>
            <p:cNvPr id="131" name="TextBox 130"/>
            <p:cNvSpPr txBox="1"/>
            <p:nvPr/>
          </p:nvSpPr>
          <p:spPr>
            <a:xfrm>
              <a:off x="762000" y="1257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5800" y="22479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752600" y="286916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162300" y="2400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124200" y="12954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286000" y="6858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143500" y="685800"/>
            <a:ext cx="2743200" cy="2552700"/>
            <a:chOff x="685800" y="685800"/>
            <a:chExt cx="2743200" cy="2552700"/>
          </a:xfrm>
        </p:grpSpPr>
        <p:sp>
          <p:nvSpPr>
            <p:cNvPr id="142" name="TextBox 141"/>
            <p:cNvSpPr txBox="1"/>
            <p:nvPr/>
          </p:nvSpPr>
          <p:spPr>
            <a:xfrm>
              <a:off x="762000" y="1257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85800" y="22479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752600" y="286916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162300" y="2400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124200" y="12954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286000" y="6858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53" idx="7"/>
            <a:endCxn id="51" idx="2"/>
          </p:cNvCxnSpPr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648200" y="41910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648200" y="41910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4724400" y="3657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5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477000" y="29337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33" idx="0"/>
            <a:endCxn id="62" idx="5"/>
          </p:cNvCxnSpPr>
          <p:nvPr/>
        </p:nvCxnSpPr>
        <p:spPr>
          <a:xfrm rot="16200000" flipV="1">
            <a:off x="5891072" y="3909872"/>
            <a:ext cx="3081478" cy="15193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1" idx="6"/>
            <a:endCxn id="62" idx="2"/>
          </p:cNvCxnSpPr>
          <p:nvPr/>
        </p:nvCxnSpPr>
        <p:spPr>
          <a:xfrm flipV="1">
            <a:off x="3771900" y="3048000"/>
            <a:ext cx="2705100" cy="3429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648200" y="41910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4724400" y="3657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6" name="Date Placeholder 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477000" y="29337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33" idx="0"/>
            <a:endCxn id="62" idx="5"/>
          </p:cNvCxnSpPr>
          <p:nvPr/>
        </p:nvCxnSpPr>
        <p:spPr>
          <a:xfrm rot="16200000" flipV="1">
            <a:off x="5891072" y="3909872"/>
            <a:ext cx="3081478" cy="15193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1" idx="6"/>
            <a:endCxn id="62" idx="2"/>
          </p:cNvCxnSpPr>
          <p:nvPr/>
        </p:nvCxnSpPr>
        <p:spPr>
          <a:xfrm flipV="1">
            <a:off x="3771900" y="3048000"/>
            <a:ext cx="2705100" cy="3429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8039100" y="10287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9" name="Straight Connector 162"/>
          <p:cNvCxnSpPr/>
          <p:nvPr/>
        </p:nvCxnSpPr>
        <p:spPr>
          <a:xfrm rot="10800000" flipV="1">
            <a:off x="1600201" y="1122168"/>
            <a:ext cx="6425114" cy="5011931"/>
          </a:xfrm>
          <a:prstGeom prst="curvedConnector2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162"/>
          <p:cNvCxnSpPr/>
          <p:nvPr/>
        </p:nvCxnSpPr>
        <p:spPr>
          <a:xfrm rot="5400000">
            <a:off x="5707509" y="3741291"/>
            <a:ext cx="4996918" cy="28936"/>
          </a:xfrm>
          <a:prstGeom prst="curvedConnector3">
            <a:avLst>
              <a:gd name="adj1" fmla="val 50000"/>
            </a:avLst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648200" y="41910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4724400" y="3657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>
            <a:spLocks/>
          </p:cNvSpPr>
          <p:nvPr/>
        </p:nvSpPr>
        <p:spPr>
          <a:xfrm>
            <a:off x="0" y="7938"/>
            <a:ext cx="8915400" cy="5635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of triangulated graphs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4"/>
          <p:cNvGrpSpPr/>
          <p:nvPr/>
        </p:nvGrpSpPr>
        <p:grpSpPr>
          <a:xfrm>
            <a:off x="1485900" y="1028700"/>
            <a:ext cx="6819900" cy="5420640"/>
            <a:chOff x="1485900" y="1028700"/>
            <a:chExt cx="6819900" cy="5420640"/>
          </a:xfrm>
        </p:grpSpPr>
        <p:sp>
          <p:nvSpPr>
            <p:cNvPr id="38" name="Oval 37"/>
            <p:cNvSpPr/>
            <p:nvPr/>
          </p:nvSpPr>
          <p:spPr>
            <a:xfrm>
              <a:off x="8077200" y="62207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485900" y="6154931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8" idx="2"/>
            </p:cNvCxnSpPr>
            <p:nvPr/>
          </p:nvCxnSpPr>
          <p:spPr>
            <a:xfrm>
              <a:off x="1714500" y="6269231"/>
              <a:ext cx="6362700" cy="6580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3" idx="5"/>
              <a:endCxn id="38" idx="1"/>
            </p:cNvCxnSpPr>
            <p:nvPr/>
          </p:nvCxnSpPr>
          <p:spPr>
            <a:xfrm rot="16200000" flipH="1">
              <a:off x="5891072" y="4034612"/>
              <a:ext cx="1057556" cy="3381656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533900" y="50015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9" idx="6"/>
              <a:endCxn id="43" idx="3"/>
            </p:cNvCxnSpPr>
            <p:nvPr/>
          </p:nvCxnSpPr>
          <p:spPr>
            <a:xfrm flipV="1">
              <a:off x="1714500" y="5196662"/>
              <a:ext cx="2852878" cy="1072569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238500" y="4468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753100" y="40109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81" name="Straight Connector 80"/>
            <p:cNvCxnSpPr>
              <a:stCxn id="48" idx="3"/>
              <a:endCxn id="39" idx="0"/>
            </p:cNvCxnSpPr>
            <p:nvPr/>
          </p:nvCxnSpPr>
          <p:spPr>
            <a:xfrm rot="5400000">
              <a:off x="1690255" y="4573207"/>
              <a:ext cx="1491669" cy="16717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62"/>
            <p:cNvCxnSpPr>
              <a:stCxn id="108" idx="2"/>
              <a:endCxn id="39" idx="0"/>
            </p:cNvCxnSpPr>
            <p:nvPr/>
          </p:nvCxnSpPr>
          <p:spPr>
            <a:xfrm rot="10800000" flipV="1">
              <a:off x="1600200" y="1142999"/>
              <a:ext cx="6425114" cy="5011931"/>
            </a:xfrm>
            <a:prstGeom prst="curvedConnector2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62"/>
            <p:cNvCxnSpPr>
              <a:stCxn id="108" idx="5"/>
              <a:endCxn id="38" idx="0"/>
            </p:cNvCxnSpPr>
            <p:nvPr/>
          </p:nvCxnSpPr>
          <p:spPr>
            <a:xfrm rot="5400000">
              <a:off x="5707509" y="3707813"/>
              <a:ext cx="4996918" cy="28936"/>
            </a:xfrm>
            <a:prstGeom prst="curvedConnector3">
              <a:avLst>
                <a:gd name="adj1" fmla="val 50000"/>
              </a:avLst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8025314" y="10287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>
              <a:stCxn id="72" idx="2"/>
              <a:endCxn id="48" idx="7"/>
            </p:cNvCxnSpPr>
            <p:nvPr/>
          </p:nvCxnSpPr>
          <p:spPr>
            <a:xfrm rot="10800000" flipV="1">
              <a:off x="3433622" y="4125240"/>
              <a:ext cx="2319478" cy="3763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8" idx="3"/>
              <a:endCxn id="156" idx="7"/>
            </p:cNvCxnSpPr>
            <p:nvPr/>
          </p:nvCxnSpPr>
          <p:spPr>
            <a:xfrm rot="5400000">
              <a:off x="4850259" y="111985"/>
              <a:ext cx="2096696" cy="43203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08" idx="4"/>
              <a:endCxn id="171" idx="7"/>
            </p:cNvCxnSpPr>
            <p:nvPr/>
          </p:nvCxnSpPr>
          <p:spPr>
            <a:xfrm rot="5400000">
              <a:off x="6545709" y="1383713"/>
              <a:ext cx="1720318" cy="14674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72" idx="5"/>
              <a:endCxn id="38" idx="1"/>
            </p:cNvCxnSpPr>
            <p:nvPr/>
          </p:nvCxnSpPr>
          <p:spPr>
            <a:xfrm rot="16200000" flipH="1">
              <a:off x="6005372" y="4148912"/>
              <a:ext cx="2048156" cy="21624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48" idx="5"/>
              <a:endCxn id="43" idx="2"/>
            </p:cNvCxnSpPr>
            <p:nvPr/>
          </p:nvCxnSpPr>
          <p:spPr>
            <a:xfrm rot="16200000" flipH="1">
              <a:off x="3757472" y="4339412"/>
              <a:ext cx="452578" cy="11002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72" idx="3"/>
              <a:endCxn id="43" idx="7"/>
            </p:cNvCxnSpPr>
            <p:nvPr/>
          </p:nvCxnSpPr>
          <p:spPr>
            <a:xfrm rot="5400000">
              <a:off x="4843322" y="4091762"/>
              <a:ext cx="828956" cy="10575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3543300" y="32870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3"/>
              <a:endCxn id="39" idx="0"/>
            </p:cNvCxnSpPr>
            <p:nvPr/>
          </p:nvCxnSpPr>
          <p:spPr>
            <a:xfrm rot="5400000">
              <a:off x="1252105" y="3830257"/>
              <a:ext cx="2672769" cy="1976578"/>
            </a:xfrm>
            <a:prstGeom prst="line">
              <a:avLst/>
            </a:prstGeom>
            <a:ln w="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6" idx="4"/>
              <a:endCxn id="48" idx="0"/>
            </p:cNvCxnSpPr>
            <p:nvPr/>
          </p:nvCxnSpPr>
          <p:spPr>
            <a:xfrm rot="5400000">
              <a:off x="3028950" y="3839490"/>
              <a:ext cx="952500" cy="304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6" idx="5"/>
              <a:endCxn id="72" idx="1"/>
            </p:cNvCxnSpPr>
            <p:nvPr/>
          </p:nvCxnSpPr>
          <p:spPr>
            <a:xfrm rot="16200000" flipH="1">
              <a:off x="4481372" y="2739212"/>
              <a:ext cx="562256" cy="20481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6477000" y="294414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72" name="Straight Connector 171"/>
            <p:cNvCxnSpPr>
              <a:stCxn id="156" idx="6"/>
              <a:endCxn id="171" idx="2"/>
            </p:cNvCxnSpPr>
            <p:nvPr/>
          </p:nvCxnSpPr>
          <p:spPr>
            <a:xfrm flipV="1">
              <a:off x="3771900" y="3058440"/>
              <a:ext cx="2705100" cy="3429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72" idx="7"/>
              <a:endCxn id="171" idx="3"/>
            </p:cNvCxnSpPr>
            <p:nvPr/>
          </p:nvCxnSpPr>
          <p:spPr>
            <a:xfrm rot="5400000" flipH="1" flipV="1">
              <a:off x="5776772" y="3310712"/>
              <a:ext cx="905156" cy="56225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38" idx="0"/>
              <a:endCxn id="171" idx="5"/>
            </p:cNvCxnSpPr>
            <p:nvPr/>
          </p:nvCxnSpPr>
          <p:spPr>
            <a:xfrm rot="16200000" flipV="1">
              <a:off x="5891072" y="3920312"/>
              <a:ext cx="3081478" cy="151937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104901" y="6019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3900" y="60579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85900" y="6172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5257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9000" y="40767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81700" y="39243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67100" y="28575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81800" y="28956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05800" y="1066800"/>
            <a:ext cx="342900" cy="367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33900" y="49911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49" name="Straight Connector 48"/>
          <p:cNvCxnSpPr>
            <a:stCxn id="39" idx="6"/>
            <a:endCxn id="47" idx="3"/>
          </p:cNvCxnSpPr>
          <p:nvPr/>
        </p:nvCxnSpPr>
        <p:spPr>
          <a:xfrm flipV="1">
            <a:off x="1714500" y="5186222"/>
            <a:ext cx="2852878" cy="1083009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3" idx="5"/>
            <a:endCxn id="33" idx="1"/>
          </p:cNvCxnSpPr>
          <p:nvPr/>
        </p:nvCxnSpPr>
        <p:spPr>
          <a:xfrm rot="16200000" flipH="1">
            <a:off x="5896292" y="4029392"/>
            <a:ext cx="1047116" cy="33816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" idx="6"/>
            <a:endCxn id="33" idx="2"/>
          </p:cNvCxnSpPr>
          <p:nvPr/>
        </p:nvCxnSpPr>
        <p:spPr>
          <a:xfrm>
            <a:off x="1714500" y="6286500"/>
            <a:ext cx="6362700" cy="381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238500" y="4457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39" idx="0"/>
            <a:endCxn id="53" idx="3"/>
          </p:cNvCxnSpPr>
          <p:nvPr/>
        </p:nvCxnSpPr>
        <p:spPr>
          <a:xfrm rot="5400000" flipH="1" flipV="1">
            <a:off x="1685035" y="4567988"/>
            <a:ext cx="1502109" cy="16717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5"/>
            <a:endCxn id="47" idx="2"/>
          </p:cNvCxnSpPr>
          <p:nvPr/>
        </p:nvCxnSpPr>
        <p:spPr>
          <a:xfrm rot="16200000" flipH="1">
            <a:off x="3762692" y="4334192"/>
            <a:ext cx="442138" cy="11002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53100" y="40005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stCxn id="61" idx="5"/>
            <a:endCxn id="51" idx="1"/>
          </p:cNvCxnSpPr>
          <p:nvPr/>
        </p:nvCxnSpPr>
        <p:spPr>
          <a:xfrm rot="16200000" flipH="1">
            <a:off x="4481372" y="2728772"/>
            <a:ext cx="562256" cy="20481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5"/>
            <a:endCxn id="33" idx="1"/>
          </p:cNvCxnSpPr>
          <p:nvPr/>
        </p:nvCxnSpPr>
        <p:spPr>
          <a:xfrm rot="16200000" flipH="1">
            <a:off x="6005372" y="4138472"/>
            <a:ext cx="2048156" cy="2162456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543300" y="3276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5" name="Straight Connector 64"/>
          <p:cNvCxnSpPr>
            <a:stCxn id="39" idx="0"/>
            <a:endCxn id="61" idx="3"/>
          </p:cNvCxnSpPr>
          <p:nvPr/>
        </p:nvCxnSpPr>
        <p:spPr>
          <a:xfrm rot="5400000" flipH="1" flipV="1">
            <a:off x="1246885" y="3825038"/>
            <a:ext cx="2683209" cy="19765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477000" y="29337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33" idx="0"/>
            <a:endCxn id="62" idx="5"/>
          </p:cNvCxnSpPr>
          <p:nvPr/>
        </p:nvCxnSpPr>
        <p:spPr>
          <a:xfrm rot="16200000" flipV="1">
            <a:off x="5891072" y="3909872"/>
            <a:ext cx="3081478" cy="15193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771900" y="3048000"/>
            <a:ext cx="2705100" cy="342900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8039100" y="10287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69" name="Straight Connector 162"/>
          <p:cNvCxnSpPr/>
          <p:nvPr/>
        </p:nvCxnSpPr>
        <p:spPr>
          <a:xfrm rot="10800000" flipV="1">
            <a:off x="1600201" y="1122168"/>
            <a:ext cx="6425114" cy="5011931"/>
          </a:xfrm>
          <a:prstGeom prst="curvedConnector2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162"/>
          <p:cNvCxnSpPr/>
          <p:nvPr/>
        </p:nvCxnSpPr>
        <p:spPr>
          <a:xfrm rot="5400000">
            <a:off x="5707509" y="3741291"/>
            <a:ext cx="4996918" cy="28936"/>
          </a:xfrm>
          <a:prstGeom prst="curvedConnector3">
            <a:avLst>
              <a:gd name="adj1" fmla="val 50000"/>
            </a:avLst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8077200" y="62103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5400000" flipH="1" flipV="1">
            <a:off x="4405172" y="3143250"/>
            <a:ext cx="376378" cy="2319478"/>
          </a:xfrm>
          <a:prstGeom prst="line">
            <a:avLst/>
          </a:prstGeom>
          <a:ln w="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4864045" y="107363"/>
            <a:ext cx="2096696" cy="432037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6559495" y="1379091"/>
            <a:ext cx="1720318" cy="1467492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4857108" y="4087140"/>
            <a:ext cx="828956" cy="1057556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3042736" y="3834868"/>
            <a:ext cx="952500" cy="30480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5790558" y="3306090"/>
            <a:ext cx="905156" cy="562256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5676900" y="2209800"/>
            <a:ext cx="228600" cy="2286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7162800" y="2171700"/>
            <a:ext cx="228600" cy="2286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5181600" y="4495800"/>
            <a:ext cx="228600" cy="2286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3429000" y="3771900"/>
            <a:ext cx="228600" cy="2286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096000" y="3505200"/>
            <a:ext cx="228600" cy="2286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228600" y="1181100"/>
            <a:ext cx="3048000" cy="838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of division vertices is |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 -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4648200" y="4191000"/>
            <a:ext cx="228600" cy="2286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4724400" y="3657600"/>
            <a:ext cx="228600" cy="228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4" name="Date Placeholder 7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6" grpId="0" animBg="1"/>
      <p:bldP spid="9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457200" y="4611469"/>
            <a:ext cx="8229600" cy="684431"/>
            <a:chOff x="457200" y="1066800"/>
            <a:chExt cx="8229600" cy="684431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4-colorable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2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− 6 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Our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19100" y="5726668"/>
            <a:ext cx="82677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4-coloring is NP-complete for graphs with maximum degree 7.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457200" y="1019770"/>
            <a:ext cx="8229600" cy="923330"/>
            <a:chOff x="457200" y="1066800"/>
            <a:chExt cx="8229600" cy="923330"/>
          </a:xfrm>
        </p:grpSpPr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3-connected plane cubic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/2</a:t>
              </a:r>
            </a:p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57200" y="2286000"/>
            <a:ext cx="8229600" cy="961430"/>
            <a:chOff x="457200" y="1066800"/>
            <a:chExt cx="8229600" cy="961430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Partial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-tree,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≤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457200" y="3429000"/>
            <a:ext cx="8229600" cy="961430"/>
            <a:chOff x="457200" y="1066800"/>
            <a:chExt cx="8229600" cy="961430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83099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3-colorable, simpler proof,  originally proved by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&amp;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, 2010 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eeform 150"/>
          <p:cNvSpPr/>
          <p:nvPr/>
        </p:nvSpPr>
        <p:spPr>
          <a:xfrm>
            <a:off x="2549236" y="2722418"/>
            <a:ext cx="1108364" cy="1122218"/>
          </a:xfrm>
          <a:custGeom>
            <a:avLst/>
            <a:gdLst>
              <a:gd name="connsiteX0" fmla="*/ 304800 w 1108364"/>
              <a:gd name="connsiteY0" fmla="*/ 55418 h 1122218"/>
              <a:gd name="connsiteX1" fmla="*/ 429491 w 1108364"/>
              <a:gd name="connsiteY1" fmla="*/ 83127 h 1122218"/>
              <a:gd name="connsiteX2" fmla="*/ 498764 w 1108364"/>
              <a:gd name="connsiteY2" fmla="*/ 0 h 1122218"/>
              <a:gd name="connsiteX3" fmla="*/ 831273 w 1108364"/>
              <a:gd name="connsiteY3" fmla="*/ 152400 h 1122218"/>
              <a:gd name="connsiteX4" fmla="*/ 997528 w 1108364"/>
              <a:gd name="connsiteY4" fmla="*/ 401782 h 1122218"/>
              <a:gd name="connsiteX5" fmla="*/ 1080655 w 1108364"/>
              <a:gd name="connsiteY5" fmla="*/ 775855 h 1122218"/>
              <a:gd name="connsiteX6" fmla="*/ 1108364 w 1108364"/>
              <a:gd name="connsiteY6" fmla="*/ 1122218 h 1122218"/>
              <a:gd name="connsiteX7" fmla="*/ 124691 w 1108364"/>
              <a:gd name="connsiteY7" fmla="*/ 900546 h 1122218"/>
              <a:gd name="connsiteX8" fmla="*/ 69273 w 1108364"/>
              <a:gd name="connsiteY8" fmla="*/ 803564 h 1122218"/>
              <a:gd name="connsiteX9" fmla="*/ 0 w 1108364"/>
              <a:gd name="connsiteY9" fmla="*/ 748146 h 1122218"/>
              <a:gd name="connsiteX10" fmla="*/ 304800 w 1108364"/>
              <a:gd name="connsiteY10" fmla="*/ 55418 h 112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8364" h="1122218">
                <a:moveTo>
                  <a:pt x="304800" y="55418"/>
                </a:moveTo>
                <a:lnTo>
                  <a:pt x="429491" y="83127"/>
                </a:lnTo>
                <a:lnTo>
                  <a:pt x="498764" y="0"/>
                </a:lnTo>
                <a:lnTo>
                  <a:pt x="831273" y="152400"/>
                </a:lnTo>
                <a:lnTo>
                  <a:pt x="997528" y="401782"/>
                </a:lnTo>
                <a:lnTo>
                  <a:pt x="1080655" y="775855"/>
                </a:lnTo>
                <a:lnTo>
                  <a:pt x="1108364" y="1122218"/>
                </a:lnTo>
                <a:lnTo>
                  <a:pt x="124691" y="900546"/>
                </a:lnTo>
                <a:lnTo>
                  <a:pt x="69273" y="803564"/>
                </a:lnTo>
                <a:lnTo>
                  <a:pt x="0" y="748146"/>
                </a:lnTo>
                <a:lnTo>
                  <a:pt x="304800" y="55418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029200" y="5029200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457200" y="1371600"/>
            <a:ext cx="2514600" cy="3962400"/>
            <a:chOff x="457200" y="1143000"/>
            <a:chExt cx="2514600" cy="3962400"/>
          </a:xfrm>
        </p:grpSpPr>
        <p:sp>
          <p:nvSpPr>
            <p:cNvPr id="6" name="Oval 5"/>
            <p:cNvSpPr/>
            <p:nvPr/>
          </p:nvSpPr>
          <p:spPr>
            <a:xfrm>
              <a:off x="457200" y="4876800"/>
              <a:ext cx="228600" cy="228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743200" y="1143000"/>
              <a:ext cx="228600" cy="228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35709" y="1316182"/>
              <a:ext cx="2193636" cy="3546763"/>
            </a:xfrm>
            <a:custGeom>
              <a:avLst/>
              <a:gdLst>
                <a:gd name="connsiteX0" fmla="*/ 2193636 w 2193636"/>
                <a:gd name="connsiteY0" fmla="*/ 0 h 3546763"/>
                <a:gd name="connsiteX1" fmla="*/ 780473 w 2193636"/>
                <a:gd name="connsiteY1" fmla="*/ 484909 h 3546763"/>
                <a:gd name="connsiteX2" fmla="*/ 129309 w 2193636"/>
                <a:gd name="connsiteY2" fmla="*/ 1717963 h 3546763"/>
                <a:gd name="connsiteX3" fmla="*/ 4618 w 2193636"/>
                <a:gd name="connsiteY3" fmla="*/ 3546763 h 354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3636" h="3546763">
                  <a:moveTo>
                    <a:pt x="2193636" y="0"/>
                  </a:moveTo>
                  <a:cubicBezTo>
                    <a:pt x="1659081" y="99291"/>
                    <a:pt x="1124527" y="198582"/>
                    <a:pt x="780473" y="484909"/>
                  </a:cubicBezTo>
                  <a:cubicBezTo>
                    <a:pt x="436419" y="771236"/>
                    <a:pt x="258618" y="1207654"/>
                    <a:pt x="129309" y="1717963"/>
                  </a:cubicBezTo>
                  <a:cubicBezTo>
                    <a:pt x="0" y="2228272"/>
                    <a:pt x="2309" y="2887517"/>
                    <a:pt x="4618" y="3546763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Freeform 18"/>
          <p:cNvSpPr/>
          <p:nvPr/>
        </p:nvSpPr>
        <p:spPr>
          <a:xfrm>
            <a:off x="2992582" y="1530927"/>
            <a:ext cx="2119745" cy="3491346"/>
          </a:xfrm>
          <a:custGeom>
            <a:avLst/>
            <a:gdLst>
              <a:gd name="connsiteX0" fmla="*/ 0 w 2119745"/>
              <a:gd name="connsiteY0" fmla="*/ 0 h 3491346"/>
              <a:gd name="connsiteX1" fmla="*/ 1357745 w 2119745"/>
              <a:gd name="connsiteY1" fmla="*/ 374073 h 3491346"/>
              <a:gd name="connsiteX2" fmla="*/ 1773382 w 2119745"/>
              <a:gd name="connsiteY2" fmla="*/ 1039091 h 3491346"/>
              <a:gd name="connsiteX3" fmla="*/ 2036618 w 2119745"/>
              <a:gd name="connsiteY3" fmla="*/ 2396837 h 3491346"/>
              <a:gd name="connsiteX4" fmla="*/ 2119745 w 2119745"/>
              <a:gd name="connsiteY4" fmla="*/ 3491346 h 349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745" h="3491346">
                <a:moveTo>
                  <a:pt x="0" y="0"/>
                </a:moveTo>
                <a:cubicBezTo>
                  <a:pt x="531090" y="100445"/>
                  <a:pt x="1062181" y="200891"/>
                  <a:pt x="1357745" y="374073"/>
                </a:cubicBezTo>
                <a:cubicBezTo>
                  <a:pt x="1653309" y="547255"/>
                  <a:pt x="1660237" y="701964"/>
                  <a:pt x="1773382" y="1039091"/>
                </a:cubicBezTo>
                <a:cubicBezTo>
                  <a:pt x="1886528" y="1376218"/>
                  <a:pt x="1978891" y="1988128"/>
                  <a:pt x="2036618" y="2396837"/>
                </a:cubicBezTo>
                <a:cubicBezTo>
                  <a:pt x="2094345" y="2805546"/>
                  <a:pt x="2107045" y="3148446"/>
                  <a:pt x="2119745" y="3491346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endCxn id="4" idx="3"/>
          </p:cNvCxnSpPr>
          <p:nvPr/>
        </p:nvCxnSpPr>
        <p:spPr>
          <a:xfrm>
            <a:off x="685800" y="5219700"/>
            <a:ext cx="4376878" cy="462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743200" y="1371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57200" y="5105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029200" y="50292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253613" y="4594123"/>
            <a:ext cx="3746090" cy="631722"/>
          </a:xfrm>
          <a:custGeom>
            <a:avLst/>
            <a:gdLst>
              <a:gd name="connsiteX0" fmla="*/ 0 w 3746090"/>
              <a:gd name="connsiteY0" fmla="*/ 0 h 631722"/>
              <a:gd name="connsiteX1" fmla="*/ 2875935 w 3746090"/>
              <a:gd name="connsiteY1" fmla="*/ 530942 h 631722"/>
              <a:gd name="connsiteX2" fmla="*/ 3746090 w 3746090"/>
              <a:gd name="connsiteY2" fmla="*/ 604683 h 63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090" h="631722">
                <a:moveTo>
                  <a:pt x="0" y="0"/>
                </a:moveTo>
                <a:lnTo>
                  <a:pt x="2875935" y="530942"/>
                </a:lnTo>
                <a:cubicBezTo>
                  <a:pt x="3500283" y="631722"/>
                  <a:pt x="3623186" y="618202"/>
                  <a:pt x="3746090" y="604683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24" idx="7"/>
          </p:cNvCxnSpPr>
          <p:nvPr/>
        </p:nvCxnSpPr>
        <p:spPr>
          <a:xfrm rot="5400000" flipH="1" flipV="1">
            <a:off x="614222" y="4652822"/>
            <a:ext cx="524156" cy="4479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066800" y="4419600"/>
            <a:ext cx="228600" cy="228600"/>
          </a:xfrm>
          <a:prstGeom prst="ellipse">
            <a:avLst/>
          </a:prstGeom>
          <a:gradFill flip="none" rotWithShape="1">
            <a:gsLst>
              <a:gs pos="54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101213" y="1541206"/>
            <a:ext cx="1656735" cy="2890684"/>
          </a:xfrm>
          <a:custGeom>
            <a:avLst/>
            <a:gdLst>
              <a:gd name="connsiteX0" fmla="*/ 49161 w 1656735"/>
              <a:gd name="connsiteY0" fmla="*/ 2890684 h 2890684"/>
              <a:gd name="connsiteX1" fmla="*/ 78658 w 1656735"/>
              <a:gd name="connsiteY1" fmla="*/ 1799304 h 2890684"/>
              <a:gd name="connsiteX2" fmla="*/ 521110 w 1656735"/>
              <a:gd name="connsiteY2" fmla="*/ 752168 h 2890684"/>
              <a:gd name="connsiteX3" fmla="*/ 1656735 w 1656735"/>
              <a:gd name="connsiteY3" fmla="*/ 0 h 2890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6735" h="2890684">
                <a:moveTo>
                  <a:pt x="49161" y="2890684"/>
                </a:moveTo>
                <a:cubicBezTo>
                  <a:pt x="24580" y="2523203"/>
                  <a:pt x="0" y="2155723"/>
                  <a:pt x="78658" y="1799304"/>
                </a:cubicBezTo>
                <a:cubicBezTo>
                  <a:pt x="157316" y="1442885"/>
                  <a:pt x="258097" y="1052052"/>
                  <a:pt x="521110" y="752168"/>
                </a:cubicBezTo>
                <a:cubicBezTo>
                  <a:pt x="784123" y="452284"/>
                  <a:pt x="1220429" y="226142"/>
                  <a:pt x="1656735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667000" y="1981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1238865" y="2086897"/>
            <a:ext cx="1401096" cy="2344993"/>
          </a:xfrm>
          <a:custGeom>
            <a:avLst/>
            <a:gdLst>
              <a:gd name="connsiteX0" fmla="*/ 0 w 1401096"/>
              <a:gd name="connsiteY0" fmla="*/ 2344993 h 2344993"/>
              <a:gd name="connsiteX1" fmla="*/ 191729 w 1401096"/>
              <a:gd name="connsiteY1" fmla="*/ 1356851 h 2344993"/>
              <a:gd name="connsiteX2" fmla="*/ 648929 w 1401096"/>
              <a:gd name="connsiteY2" fmla="*/ 457200 h 2344993"/>
              <a:gd name="connsiteX3" fmla="*/ 1401096 w 1401096"/>
              <a:gd name="connsiteY3" fmla="*/ 0 h 234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1096" h="2344993">
                <a:moveTo>
                  <a:pt x="0" y="2344993"/>
                </a:moveTo>
                <a:cubicBezTo>
                  <a:pt x="41787" y="2008238"/>
                  <a:pt x="83574" y="1671483"/>
                  <a:pt x="191729" y="1356851"/>
                </a:cubicBezTo>
                <a:cubicBezTo>
                  <a:pt x="299884" y="1042219"/>
                  <a:pt x="447368" y="683342"/>
                  <a:pt x="648929" y="457200"/>
                </a:cubicBezTo>
                <a:cubicBezTo>
                  <a:pt x="850490" y="231058"/>
                  <a:pt x="1125793" y="115529"/>
                  <a:pt x="1401096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>
            <a:stCxn id="37" idx="0"/>
            <a:endCxn id="23" idx="4"/>
          </p:cNvCxnSpPr>
          <p:nvPr/>
        </p:nvCxnSpPr>
        <p:spPr>
          <a:xfrm rot="5400000" flipH="1" flipV="1">
            <a:off x="2628900" y="1752600"/>
            <a:ext cx="381000" cy="76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2875935" y="2086897"/>
            <a:ext cx="2123768" cy="3097161"/>
          </a:xfrm>
          <a:custGeom>
            <a:avLst/>
            <a:gdLst>
              <a:gd name="connsiteX0" fmla="*/ 0 w 2123768"/>
              <a:gd name="connsiteY0" fmla="*/ 0 h 3097161"/>
              <a:gd name="connsiteX1" fmla="*/ 707923 w 2123768"/>
              <a:gd name="connsiteY1" fmla="*/ 162232 h 3097161"/>
              <a:gd name="connsiteX2" fmla="*/ 1209368 w 2123768"/>
              <a:gd name="connsiteY2" fmla="*/ 604684 h 3097161"/>
              <a:gd name="connsiteX3" fmla="*/ 1607575 w 2123768"/>
              <a:gd name="connsiteY3" fmla="*/ 1445342 h 3097161"/>
              <a:gd name="connsiteX4" fmla="*/ 2123768 w 2123768"/>
              <a:gd name="connsiteY4" fmla="*/ 3097161 h 3097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3768" h="3097161">
                <a:moveTo>
                  <a:pt x="0" y="0"/>
                </a:moveTo>
                <a:cubicBezTo>
                  <a:pt x="253181" y="30725"/>
                  <a:pt x="506362" y="61451"/>
                  <a:pt x="707923" y="162232"/>
                </a:cubicBezTo>
                <a:cubicBezTo>
                  <a:pt x="909484" y="263013"/>
                  <a:pt x="1059426" y="390832"/>
                  <a:pt x="1209368" y="604684"/>
                </a:cubicBezTo>
                <a:cubicBezTo>
                  <a:pt x="1359310" y="818536"/>
                  <a:pt x="1455175" y="1029929"/>
                  <a:pt x="1607575" y="1445342"/>
                </a:cubicBezTo>
                <a:cubicBezTo>
                  <a:pt x="1759975" y="1860755"/>
                  <a:pt x="1941871" y="2478958"/>
                  <a:pt x="2123768" y="3097161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038600" y="44958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51" name="Straight Connector 50"/>
          <p:cNvCxnSpPr>
            <a:stCxn id="49" idx="6"/>
            <a:endCxn id="47" idx="4"/>
          </p:cNvCxnSpPr>
          <p:nvPr/>
        </p:nvCxnSpPr>
        <p:spPr>
          <a:xfrm>
            <a:off x="4267200" y="4610100"/>
            <a:ext cx="732503" cy="5739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3" idx="6"/>
            <a:endCxn id="49" idx="2"/>
          </p:cNvCxnSpPr>
          <p:nvPr/>
        </p:nvCxnSpPr>
        <p:spPr>
          <a:xfrm>
            <a:off x="1295400" y="4533900"/>
            <a:ext cx="2743200" cy="76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2895600" y="2133600"/>
            <a:ext cx="1263445" cy="2342535"/>
          </a:xfrm>
          <a:custGeom>
            <a:avLst/>
            <a:gdLst>
              <a:gd name="connsiteX0" fmla="*/ 1327355 w 1327355"/>
              <a:gd name="connsiteY0" fmla="*/ 2344993 h 2344993"/>
              <a:gd name="connsiteX1" fmla="*/ 1238865 w 1327355"/>
              <a:gd name="connsiteY1" fmla="*/ 1371600 h 2344993"/>
              <a:gd name="connsiteX2" fmla="*/ 929149 w 1327355"/>
              <a:gd name="connsiteY2" fmla="*/ 589935 h 2344993"/>
              <a:gd name="connsiteX3" fmla="*/ 442452 w 1327355"/>
              <a:gd name="connsiteY3" fmla="*/ 147484 h 2344993"/>
              <a:gd name="connsiteX4" fmla="*/ 0 w 1327355"/>
              <a:gd name="connsiteY4" fmla="*/ 0 h 234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7355" h="2344993">
                <a:moveTo>
                  <a:pt x="1327355" y="2344993"/>
                </a:moveTo>
                <a:cubicBezTo>
                  <a:pt x="1316294" y="2004551"/>
                  <a:pt x="1305233" y="1664110"/>
                  <a:pt x="1238865" y="1371600"/>
                </a:cubicBezTo>
                <a:cubicBezTo>
                  <a:pt x="1172497" y="1079090"/>
                  <a:pt x="1061885" y="793954"/>
                  <a:pt x="929149" y="589935"/>
                </a:cubicBezTo>
                <a:cubicBezTo>
                  <a:pt x="796414" y="385916"/>
                  <a:pt x="597310" y="245807"/>
                  <a:pt x="442452" y="147484"/>
                </a:cubicBezTo>
                <a:cubicBezTo>
                  <a:pt x="287594" y="49162"/>
                  <a:pt x="143797" y="24581"/>
                  <a:pt x="0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52600" y="3888896"/>
            <a:ext cx="228600" cy="2259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752600" y="3888896"/>
            <a:ext cx="228600" cy="2259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1823884" y="2209799"/>
            <a:ext cx="816077" cy="1646903"/>
          </a:xfrm>
          <a:custGeom>
            <a:avLst/>
            <a:gdLst>
              <a:gd name="connsiteX0" fmla="*/ 19664 w 816077"/>
              <a:gd name="connsiteY0" fmla="*/ 1666568 h 1666568"/>
              <a:gd name="connsiteX1" fmla="*/ 63910 w 816077"/>
              <a:gd name="connsiteY1" fmla="*/ 988142 h 1666568"/>
              <a:gd name="connsiteX2" fmla="*/ 403122 w 816077"/>
              <a:gd name="connsiteY2" fmla="*/ 339213 h 1666568"/>
              <a:gd name="connsiteX3" fmla="*/ 816077 w 816077"/>
              <a:gd name="connsiteY3" fmla="*/ 0 h 166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6077" h="1666568">
                <a:moveTo>
                  <a:pt x="19664" y="1666568"/>
                </a:moveTo>
                <a:cubicBezTo>
                  <a:pt x="9832" y="1437968"/>
                  <a:pt x="0" y="1209368"/>
                  <a:pt x="63910" y="988142"/>
                </a:cubicBezTo>
                <a:cubicBezTo>
                  <a:pt x="127820" y="766916"/>
                  <a:pt x="277761" y="503903"/>
                  <a:pt x="403122" y="339213"/>
                </a:cubicBezTo>
                <a:cubicBezTo>
                  <a:pt x="528483" y="174523"/>
                  <a:pt x="672280" y="87261"/>
                  <a:pt x="816077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stCxn id="85" idx="5"/>
            <a:endCxn id="49" idx="1"/>
          </p:cNvCxnSpPr>
          <p:nvPr/>
        </p:nvCxnSpPr>
        <p:spPr>
          <a:xfrm rot="16200000" flipH="1">
            <a:off x="2786119" y="3243319"/>
            <a:ext cx="447562" cy="21243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33" idx="6"/>
            <a:endCxn id="85" idx="3"/>
          </p:cNvCxnSpPr>
          <p:nvPr/>
        </p:nvCxnSpPr>
        <p:spPr>
          <a:xfrm flipV="1">
            <a:off x="1295400" y="4081716"/>
            <a:ext cx="490678" cy="45218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3581400" y="3810000"/>
            <a:ext cx="228600" cy="228600"/>
          </a:xfrm>
          <a:prstGeom prst="ellipse">
            <a:avLst/>
          </a:prstGeom>
          <a:gradFill flip="none" rotWithShape="1">
            <a:gsLst>
              <a:gs pos="54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6" name="Straight Connector 95"/>
          <p:cNvCxnSpPr>
            <a:stCxn id="85" idx="6"/>
            <a:endCxn id="95" idx="3"/>
          </p:cNvCxnSpPr>
          <p:nvPr/>
        </p:nvCxnSpPr>
        <p:spPr>
          <a:xfrm>
            <a:off x="1981200" y="4001848"/>
            <a:ext cx="1633678" cy="327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49" idx="1"/>
            <a:endCxn id="95" idx="5"/>
          </p:cNvCxnSpPr>
          <p:nvPr/>
        </p:nvCxnSpPr>
        <p:spPr>
          <a:xfrm rot="16200000" flipV="1">
            <a:off x="3662222" y="4119422"/>
            <a:ext cx="524156" cy="295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reeform 105"/>
          <p:cNvSpPr/>
          <p:nvPr/>
        </p:nvSpPr>
        <p:spPr>
          <a:xfrm>
            <a:off x="2861187" y="2190135"/>
            <a:ext cx="870155" cy="1622323"/>
          </a:xfrm>
          <a:custGeom>
            <a:avLst/>
            <a:gdLst>
              <a:gd name="connsiteX0" fmla="*/ 0 w 870155"/>
              <a:gd name="connsiteY0" fmla="*/ 0 h 1622323"/>
              <a:gd name="connsiteX1" fmla="*/ 471948 w 870155"/>
              <a:gd name="connsiteY1" fmla="*/ 324465 h 1622323"/>
              <a:gd name="connsiteX2" fmla="*/ 796413 w 870155"/>
              <a:gd name="connsiteY2" fmla="*/ 781665 h 1622323"/>
              <a:gd name="connsiteX3" fmla="*/ 870155 w 870155"/>
              <a:gd name="connsiteY3" fmla="*/ 1622323 h 162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0155" h="1622323">
                <a:moveTo>
                  <a:pt x="0" y="0"/>
                </a:moveTo>
                <a:cubicBezTo>
                  <a:pt x="169606" y="97094"/>
                  <a:pt x="339213" y="194188"/>
                  <a:pt x="471948" y="324465"/>
                </a:cubicBezTo>
                <a:cubicBezTo>
                  <a:pt x="604683" y="454742"/>
                  <a:pt x="730045" y="565355"/>
                  <a:pt x="796413" y="781665"/>
                </a:cubicBezTo>
                <a:cubicBezTo>
                  <a:pt x="862781" y="997975"/>
                  <a:pt x="866468" y="1310149"/>
                  <a:pt x="870155" y="1622323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819400" y="25908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grpSp>
        <p:nvGrpSpPr>
          <p:cNvPr id="3" name="Group 117"/>
          <p:cNvGrpSpPr/>
          <p:nvPr/>
        </p:nvGrpSpPr>
        <p:grpSpPr>
          <a:xfrm>
            <a:off x="1932039" y="2171700"/>
            <a:ext cx="1710813" cy="1743997"/>
            <a:chOff x="1932039" y="1943100"/>
            <a:chExt cx="1710813" cy="1743997"/>
          </a:xfrm>
        </p:grpSpPr>
        <p:sp>
          <p:nvSpPr>
            <p:cNvPr id="112" name="Freeform 111"/>
            <p:cNvSpPr/>
            <p:nvPr/>
          </p:nvSpPr>
          <p:spPr>
            <a:xfrm>
              <a:off x="3052916" y="2477729"/>
              <a:ext cx="589936" cy="1120877"/>
            </a:xfrm>
            <a:custGeom>
              <a:avLst/>
              <a:gdLst>
                <a:gd name="connsiteX0" fmla="*/ 589936 w 589936"/>
                <a:gd name="connsiteY0" fmla="*/ 1120877 h 1120877"/>
                <a:gd name="connsiteX1" fmla="*/ 457200 w 589936"/>
                <a:gd name="connsiteY1" fmla="*/ 353961 h 1120877"/>
                <a:gd name="connsiteX2" fmla="*/ 0 w 589936"/>
                <a:gd name="connsiteY2" fmla="*/ 0 h 1120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9936" h="1120877">
                  <a:moveTo>
                    <a:pt x="589936" y="1120877"/>
                  </a:moveTo>
                  <a:cubicBezTo>
                    <a:pt x="572729" y="830825"/>
                    <a:pt x="555523" y="540774"/>
                    <a:pt x="457200" y="353961"/>
                  </a:cubicBezTo>
                  <a:cubicBezTo>
                    <a:pt x="358877" y="167148"/>
                    <a:pt x="179438" y="83574"/>
                    <a:pt x="0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/>
            <p:cNvCxnSpPr>
              <a:stCxn id="111" idx="1"/>
              <a:endCxn id="37" idx="4"/>
            </p:cNvCxnSpPr>
            <p:nvPr/>
          </p:nvCxnSpPr>
          <p:spPr>
            <a:xfrm rot="16200000" flipV="1">
              <a:off x="2609850" y="2114550"/>
              <a:ext cx="414478" cy="7157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reeform 116"/>
            <p:cNvSpPr/>
            <p:nvPr/>
          </p:nvSpPr>
          <p:spPr>
            <a:xfrm>
              <a:off x="1932039" y="2492477"/>
              <a:ext cx="870155" cy="1194620"/>
            </a:xfrm>
            <a:custGeom>
              <a:avLst/>
              <a:gdLst>
                <a:gd name="connsiteX0" fmla="*/ 0 w 870155"/>
                <a:gd name="connsiteY0" fmla="*/ 1194620 h 1194620"/>
                <a:gd name="connsiteX1" fmla="*/ 339213 w 870155"/>
                <a:gd name="connsiteY1" fmla="*/ 339213 h 1194620"/>
                <a:gd name="connsiteX2" fmla="*/ 870155 w 870155"/>
                <a:gd name="connsiteY2" fmla="*/ 0 h 1194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0155" h="1194620">
                  <a:moveTo>
                    <a:pt x="0" y="1194620"/>
                  </a:moveTo>
                  <a:cubicBezTo>
                    <a:pt x="97093" y="866468"/>
                    <a:pt x="194187" y="538316"/>
                    <a:pt x="339213" y="339213"/>
                  </a:cubicBezTo>
                  <a:cubicBezTo>
                    <a:pt x="484239" y="140110"/>
                    <a:pt x="677197" y="70055"/>
                    <a:pt x="870155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Oval 118"/>
          <p:cNvSpPr/>
          <p:nvPr/>
        </p:nvSpPr>
        <p:spPr>
          <a:xfrm>
            <a:off x="2438400" y="3505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22" name="Straight Connector 121"/>
          <p:cNvCxnSpPr>
            <a:stCxn id="85" idx="6"/>
            <a:endCxn id="119" idx="3"/>
          </p:cNvCxnSpPr>
          <p:nvPr/>
        </p:nvCxnSpPr>
        <p:spPr>
          <a:xfrm flipV="1">
            <a:off x="1981200" y="3700322"/>
            <a:ext cx="490678" cy="3015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19" idx="6"/>
            <a:endCxn id="95" idx="1"/>
          </p:cNvCxnSpPr>
          <p:nvPr/>
        </p:nvCxnSpPr>
        <p:spPr>
          <a:xfrm>
            <a:off x="2667000" y="3619500"/>
            <a:ext cx="947878" cy="223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19" idx="0"/>
            <a:endCxn id="111" idx="3"/>
          </p:cNvCxnSpPr>
          <p:nvPr/>
        </p:nvCxnSpPr>
        <p:spPr>
          <a:xfrm rot="5400000" flipH="1" flipV="1">
            <a:off x="2343150" y="2995472"/>
            <a:ext cx="719278" cy="3001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reeform 134"/>
          <p:cNvSpPr/>
          <p:nvPr/>
        </p:nvSpPr>
        <p:spPr>
          <a:xfrm>
            <a:off x="2881745" y="2140527"/>
            <a:ext cx="1274619" cy="2327564"/>
          </a:xfrm>
          <a:custGeom>
            <a:avLst/>
            <a:gdLst>
              <a:gd name="connsiteX0" fmla="*/ 0 w 1274619"/>
              <a:gd name="connsiteY0" fmla="*/ 0 h 2327564"/>
              <a:gd name="connsiteX1" fmla="*/ 318655 w 1274619"/>
              <a:gd name="connsiteY1" fmla="*/ 96982 h 2327564"/>
              <a:gd name="connsiteX2" fmla="*/ 789710 w 1274619"/>
              <a:gd name="connsiteY2" fmla="*/ 429491 h 2327564"/>
              <a:gd name="connsiteX3" fmla="*/ 1177637 w 1274619"/>
              <a:gd name="connsiteY3" fmla="*/ 1260764 h 2327564"/>
              <a:gd name="connsiteX4" fmla="*/ 1274619 w 1274619"/>
              <a:gd name="connsiteY4" fmla="*/ 2327564 h 232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4619" h="2327564">
                <a:moveTo>
                  <a:pt x="0" y="0"/>
                </a:moveTo>
                <a:cubicBezTo>
                  <a:pt x="93518" y="12700"/>
                  <a:pt x="187037" y="25400"/>
                  <a:pt x="318655" y="96982"/>
                </a:cubicBezTo>
                <a:cubicBezTo>
                  <a:pt x="450273" y="168564"/>
                  <a:pt x="646546" y="235527"/>
                  <a:pt x="789710" y="429491"/>
                </a:cubicBezTo>
                <a:cubicBezTo>
                  <a:pt x="932874" y="623455"/>
                  <a:pt x="1096819" y="944419"/>
                  <a:pt x="1177637" y="1260764"/>
                </a:cubicBezTo>
                <a:cubicBezTo>
                  <a:pt x="1258455" y="1577109"/>
                  <a:pt x="1266537" y="1952336"/>
                  <a:pt x="1274619" y="2327564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" name="Straight Arrow Connector 136"/>
          <p:cNvCxnSpPr>
            <a:stCxn id="49" idx="1"/>
            <a:endCxn id="85" idx="5"/>
          </p:cNvCxnSpPr>
          <p:nvPr/>
        </p:nvCxnSpPr>
        <p:spPr>
          <a:xfrm rot="16200000" flipV="1">
            <a:off x="2786119" y="3243319"/>
            <a:ext cx="447562" cy="21243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24" idx="7"/>
            <a:endCxn id="33" idx="3"/>
          </p:cNvCxnSpPr>
          <p:nvPr/>
        </p:nvCxnSpPr>
        <p:spPr>
          <a:xfrm rot="5400000" flipH="1" flipV="1">
            <a:off x="614222" y="4652822"/>
            <a:ext cx="524156" cy="4479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5" idx="1"/>
            <a:endCxn id="119" idx="6"/>
          </p:cNvCxnSpPr>
          <p:nvPr/>
        </p:nvCxnSpPr>
        <p:spPr>
          <a:xfrm rot="16200000" flipV="1">
            <a:off x="3028950" y="3257550"/>
            <a:ext cx="223978" cy="9478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Freeform 143"/>
          <p:cNvSpPr/>
          <p:nvPr/>
        </p:nvSpPr>
        <p:spPr>
          <a:xfrm>
            <a:off x="1233055" y="2085109"/>
            <a:ext cx="1440872" cy="2341418"/>
          </a:xfrm>
          <a:custGeom>
            <a:avLst/>
            <a:gdLst>
              <a:gd name="connsiteX0" fmla="*/ 0 w 1440872"/>
              <a:gd name="connsiteY0" fmla="*/ 2341418 h 2341418"/>
              <a:gd name="connsiteX1" fmla="*/ 193963 w 1440872"/>
              <a:gd name="connsiteY1" fmla="*/ 1371600 h 2341418"/>
              <a:gd name="connsiteX2" fmla="*/ 484909 w 1440872"/>
              <a:gd name="connsiteY2" fmla="*/ 692727 h 2341418"/>
              <a:gd name="connsiteX3" fmla="*/ 1011381 w 1440872"/>
              <a:gd name="connsiteY3" fmla="*/ 180109 h 2341418"/>
              <a:gd name="connsiteX4" fmla="*/ 1440872 w 1440872"/>
              <a:gd name="connsiteY4" fmla="*/ 0 h 234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872" h="2341418">
                <a:moveTo>
                  <a:pt x="0" y="2341418"/>
                </a:moveTo>
                <a:cubicBezTo>
                  <a:pt x="56572" y="1993900"/>
                  <a:pt x="113145" y="1646382"/>
                  <a:pt x="193963" y="1371600"/>
                </a:cubicBezTo>
                <a:cubicBezTo>
                  <a:pt x="274781" y="1096818"/>
                  <a:pt x="348673" y="891309"/>
                  <a:pt x="484909" y="692727"/>
                </a:cubicBezTo>
                <a:cubicBezTo>
                  <a:pt x="621145" y="494145"/>
                  <a:pt x="852054" y="295564"/>
                  <a:pt x="1011381" y="180109"/>
                </a:cubicBezTo>
                <a:cubicBezTo>
                  <a:pt x="1170708" y="64655"/>
                  <a:pt x="1305790" y="32327"/>
                  <a:pt x="1440872" y="0"/>
                </a:cubicBezTo>
              </a:path>
            </a:pathLst>
          </a:cu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1939636" y="2722418"/>
            <a:ext cx="886691" cy="1191491"/>
          </a:xfrm>
          <a:custGeom>
            <a:avLst/>
            <a:gdLst>
              <a:gd name="connsiteX0" fmla="*/ 0 w 886691"/>
              <a:gd name="connsiteY0" fmla="*/ 1191491 h 1191491"/>
              <a:gd name="connsiteX1" fmla="*/ 166255 w 886691"/>
              <a:gd name="connsiteY1" fmla="*/ 554182 h 1191491"/>
              <a:gd name="connsiteX2" fmla="*/ 443346 w 886691"/>
              <a:gd name="connsiteY2" fmla="*/ 193964 h 1191491"/>
              <a:gd name="connsiteX3" fmla="*/ 886691 w 886691"/>
              <a:gd name="connsiteY3" fmla="*/ 0 h 1191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6691" h="1191491">
                <a:moveTo>
                  <a:pt x="0" y="1191491"/>
                </a:moveTo>
                <a:cubicBezTo>
                  <a:pt x="46182" y="955963"/>
                  <a:pt x="92364" y="720436"/>
                  <a:pt x="166255" y="554182"/>
                </a:cubicBezTo>
                <a:cubicBezTo>
                  <a:pt x="240146" y="387928"/>
                  <a:pt x="323273" y="286328"/>
                  <a:pt x="443346" y="193964"/>
                </a:cubicBezTo>
                <a:cubicBezTo>
                  <a:pt x="563419" y="101600"/>
                  <a:pt x="886691" y="0"/>
                  <a:pt x="886691" y="0"/>
                </a:cubicBezTo>
              </a:path>
            </a:pathLst>
          </a:cu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/>
          <p:cNvCxnSpPr>
            <a:stCxn id="119" idx="7"/>
          </p:cNvCxnSpPr>
          <p:nvPr/>
        </p:nvCxnSpPr>
        <p:spPr>
          <a:xfrm rot="5400000" flipH="1" flipV="1">
            <a:off x="2709722" y="3276600"/>
            <a:ext cx="185878" cy="3382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 rot="19959706">
            <a:off x="2831638" y="2853390"/>
            <a:ext cx="609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69" name="Freeform 168"/>
          <p:cNvSpPr/>
          <p:nvPr/>
        </p:nvSpPr>
        <p:spPr>
          <a:xfrm>
            <a:off x="3034145" y="2722418"/>
            <a:ext cx="595746" cy="1108364"/>
          </a:xfrm>
          <a:custGeom>
            <a:avLst/>
            <a:gdLst>
              <a:gd name="connsiteX0" fmla="*/ 0 w 595746"/>
              <a:gd name="connsiteY0" fmla="*/ 0 h 1108364"/>
              <a:gd name="connsiteX1" fmla="*/ 304800 w 595746"/>
              <a:gd name="connsiteY1" fmla="*/ 110837 h 1108364"/>
              <a:gd name="connsiteX2" fmla="*/ 498764 w 595746"/>
              <a:gd name="connsiteY2" fmla="*/ 374073 h 1108364"/>
              <a:gd name="connsiteX3" fmla="*/ 568037 w 595746"/>
              <a:gd name="connsiteY3" fmla="*/ 748146 h 1108364"/>
              <a:gd name="connsiteX4" fmla="*/ 595746 w 595746"/>
              <a:gd name="connsiteY4" fmla="*/ 1108364 h 110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746" h="1108364">
                <a:moveTo>
                  <a:pt x="0" y="0"/>
                </a:moveTo>
                <a:cubicBezTo>
                  <a:pt x="110836" y="24246"/>
                  <a:pt x="221673" y="48492"/>
                  <a:pt x="304800" y="110837"/>
                </a:cubicBezTo>
                <a:cubicBezTo>
                  <a:pt x="387927" y="173182"/>
                  <a:pt x="454891" y="267855"/>
                  <a:pt x="498764" y="374073"/>
                </a:cubicBezTo>
                <a:cubicBezTo>
                  <a:pt x="542637" y="480291"/>
                  <a:pt x="551873" y="625764"/>
                  <a:pt x="568037" y="748146"/>
                </a:cubicBezTo>
                <a:cubicBezTo>
                  <a:pt x="584201" y="870528"/>
                  <a:pt x="589973" y="989446"/>
                  <a:pt x="595746" y="1108364"/>
                </a:cubicBezTo>
              </a:path>
            </a:pathLst>
          </a:cu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89"/>
          <p:cNvGrpSpPr/>
          <p:nvPr/>
        </p:nvGrpSpPr>
        <p:grpSpPr>
          <a:xfrm>
            <a:off x="685800" y="5867400"/>
            <a:ext cx="8013236" cy="533400"/>
            <a:chOff x="685800" y="5334000"/>
            <a:chExt cx="8013236" cy="533400"/>
          </a:xfrm>
        </p:grpSpPr>
        <p:sp>
          <p:nvSpPr>
            <p:cNvPr id="154" name="Oval 153"/>
            <p:cNvSpPr/>
            <p:nvPr/>
          </p:nvSpPr>
          <p:spPr>
            <a:xfrm>
              <a:off x="685800" y="55626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2286000" y="55626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1905000" y="5562600"/>
              <a:ext cx="228600" cy="228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</a:rPr>
                <a:t>3</a:t>
              </a:r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1066800" y="5562600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1447800" y="55626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2743200" y="5562600"/>
              <a:ext cx="228600" cy="228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</a:rPr>
                <a:t>3</a:t>
              </a:r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3886200" y="55626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3505200" y="55626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3124200" y="5562600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177"/>
            <p:cNvGrpSpPr/>
            <p:nvPr/>
          </p:nvGrpSpPr>
          <p:grpSpPr>
            <a:xfrm>
              <a:off x="4191000" y="5562600"/>
              <a:ext cx="3048000" cy="228600"/>
              <a:chOff x="1219200" y="6248400"/>
              <a:chExt cx="3048000" cy="228600"/>
            </a:xfrm>
          </p:grpSpPr>
          <p:sp>
            <p:nvSpPr>
              <p:cNvPr id="170" name="Oval 169"/>
              <p:cNvSpPr/>
              <p:nvPr/>
            </p:nvSpPr>
            <p:spPr>
              <a:xfrm>
                <a:off x="2438400" y="6248400"/>
                <a:ext cx="228600" cy="228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</a:rPr>
                  <a:t>2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2057400" y="6248400"/>
                <a:ext cx="228600" cy="2286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</a:rPr>
                  <a:t>3</a:t>
                </a:r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219200" y="6248400"/>
                <a:ext cx="228600" cy="228600"/>
              </a:xfrm>
              <a:prstGeom prst="ellipse">
                <a:avLst/>
              </a:prstGeom>
              <a:gradFill flip="none" rotWithShape="1">
                <a:gsLst>
                  <a:gs pos="5400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1600200" y="62484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2895600" y="6248400"/>
                <a:ext cx="228600" cy="2286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</a:rPr>
                  <a:t>3</a:t>
                </a:r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4038600" y="6248400"/>
                <a:ext cx="228600" cy="228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</a:rPr>
                  <a:t>2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3657600" y="62484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3276600" y="6248400"/>
                <a:ext cx="228600" cy="228600"/>
              </a:xfrm>
              <a:prstGeom prst="ellipse">
                <a:avLst/>
              </a:prstGeom>
              <a:gradFill flip="none" rotWithShape="1">
                <a:gsLst>
                  <a:gs pos="5400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188"/>
            <p:cNvGrpSpPr/>
            <p:nvPr/>
          </p:nvGrpSpPr>
          <p:grpSpPr>
            <a:xfrm>
              <a:off x="7391400" y="5334000"/>
              <a:ext cx="1307636" cy="533400"/>
              <a:chOff x="7391400" y="5867400"/>
              <a:chExt cx="1307636" cy="533400"/>
            </a:xfrm>
          </p:grpSpPr>
          <p:sp>
            <p:nvSpPr>
              <p:cNvPr id="181" name="Oval 180"/>
              <p:cNvSpPr/>
              <p:nvPr/>
            </p:nvSpPr>
            <p:spPr>
              <a:xfrm>
                <a:off x="7391400" y="6096000"/>
                <a:ext cx="228600" cy="228600"/>
              </a:xfrm>
              <a:prstGeom prst="ellipse">
                <a:avLst/>
              </a:prstGeom>
              <a:gradFill flip="none" rotWithShape="1">
                <a:gsLst>
                  <a:gs pos="5400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7772400" y="60960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8089436" y="5867400"/>
                <a:ext cx="609600" cy="533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…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91" name="Rounded Rectangle 190"/>
          <p:cNvSpPr/>
          <p:nvPr/>
        </p:nvSpPr>
        <p:spPr>
          <a:xfrm>
            <a:off x="5334000" y="2705100"/>
            <a:ext cx="3581400" cy="14859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Infinite number of nodes with the same color at regular intervals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Freeform 191"/>
          <p:cNvSpPr/>
          <p:nvPr/>
        </p:nvSpPr>
        <p:spPr>
          <a:xfrm>
            <a:off x="1219200" y="4211782"/>
            <a:ext cx="5874327" cy="1856509"/>
          </a:xfrm>
          <a:custGeom>
            <a:avLst/>
            <a:gdLst>
              <a:gd name="connsiteX0" fmla="*/ 0 w 5874327"/>
              <a:gd name="connsiteY0" fmla="*/ 1856509 h 1856509"/>
              <a:gd name="connsiteX1" fmla="*/ 484909 w 5874327"/>
              <a:gd name="connsiteY1" fmla="*/ 1565563 h 1856509"/>
              <a:gd name="connsiteX2" fmla="*/ 2660073 w 5874327"/>
              <a:gd name="connsiteY2" fmla="*/ 1316182 h 1856509"/>
              <a:gd name="connsiteX3" fmla="*/ 4336473 w 5874327"/>
              <a:gd name="connsiteY3" fmla="*/ 1136073 h 1856509"/>
              <a:gd name="connsiteX4" fmla="*/ 5417127 w 5874327"/>
              <a:gd name="connsiteY4" fmla="*/ 678873 h 1856509"/>
              <a:gd name="connsiteX5" fmla="*/ 5874327 w 5874327"/>
              <a:gd name="connsiteY5" fmla="*/ 0 h 185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74327" h="1856509">
                <a:moveTo>
                  <a:pt x="0" y="1856509"/>
                </a:moveTo>
                <a:cubicBezTo>
                  <a:pt x="20782" y="1756063"/>
                  <a:pt x="41564" y="1655617"/>
                  <a:pt x="484909" y="1565563"/>
                </a:cubicBezTo>
                <a:cubicBezTo>
                  <a:pt x="928254" y="1475509"/>
                  <a:pt x="2660073" y="1316182"/>
                  <a:pt x="2660073" y="1316182"/>
                </a:cubicBezTo>
                <a:cubicBezTo>
                  <a:pt x="3302000" y="1244600"/>
                  <a:pt x="3876964" y="1242291"/>
                  <a:pt x="4336473" y="1136073"/>
                </a:cubicBezTo>
                <a:cubicBezTo>
                  <a:pt x="4795982" y="1029855"/>
                  <a:pt x="5160818" y="868218"/>
                  <a:pt x="5417127" y="678873"/>
                </a:cubicBezTo>
                <a:cubicBezTo>
                  <a:pt x="5673436" y="489528"/>
                  <a:pt x="5773881" y="244764"/>
                  <a:pt x="5874327" y="0"/>
                </a:cubicBezTo>
              </a:path>
            </a:pathLst>
          </a:custGeom>
          <a:ln w="12700">
            <a:solidFill>
              <a:schemeClr val="tx2">
                <a:lumMod val="60000"/>
                <a:lumOff val="40000"/>
              </a:schemeClr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reeform 192"/>
          <p:cNvSpPr/>
          <p:nvPr/>
        </p:nvSpPr>
        <p:spPr>
          <a:xfrm>
            <a:off x="3255818" y="4211782"/>
            <a:ext cx="3879273" cy="1870363"/>
          </a:xfrm>
          <a:custGeom>
            <a:avLst/>
            <a:gdLst>
              <a:gd name="connsiteX0" fmla="*/ 0 w 3879273"/>
              <a:gd name="connsiteY0" fmla="*/ 1870363 h 1870363"/>
              <a:gd name="connsiteX1" fmla="*/ 429491 w 3879273"/>
              <a:gd name="connsiteY1" fmla="*/ 1717963 h 1870363"/>
              <a:gd name="connsiteX2" fmla="*/ 2313709 w 3879273"/>
              <a:gd name="connsiteY2" fmla="*/ 1316182 h 1870363"/>
              <a:gd name="connsiteX3" fmla="*/ 3394364 w 3879273"/>
              <a:gd name="connsiteY3" fmla="*/ 845127 h 1870363"/>
              <a:gd name="connsiteX4" fmla="*/ 3879273 w 3879273"/>
              <a:gd name="connsiteY4" fmla="*/ 0 h 187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273" h="1870363">
                <a:moveTo>
                  <a:pt x="0" y="1870363"/>
                </a:moveTo>
                <a:cubicBezTo>
                  <a:pt x="21936" y="1840345"/>
                  <a:pt x="43873" y="1810327"/>
                  <a:pt x="429491" y="1717963"/>
                </a:cubicBezTo>
                <a:cubicBezTo>
                  <a:pt x="815109" y="1625600"/>
                  <a:pt x="1819564" y="1461655"/>
                  <a:pt x="2313709" y="1316182"/>
                </a:cubicBezTo>
                <a:cubicBezTo>
                  <a:pt x="2807855" y="1170709"/>
                  <a:pt x="3133437" y="1064491"/>
                  <a:pt x="3394364" y="845127"/>
                </a:cubicBezTo>
                <a:cubicBezTo>
                  <a:pt x="3655291" y="625763"/>
                  <a:pt x="3767282" y="312881"/>
                  <a:pt x="3879273" y="0"/>
                </a:cubicBezTo>
              </a:path>
            </a:pathLst>
          </a:custGeom>
          <a:ln w="12700"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4364182" y="4211782"/>
            <a:ext cx="2798618" cy="1898073"/>
          </a:xfrm>
          <a:custGeom>
            <a:avLst/>
            <a:gdLst>
              <a:gd name="connsiteX0" fmla="*/ 0 w 2798618"/>
              <a:gd name="connsiteY0" fmla="*/ 1898073 h 1898073"/>
              <a:gd name="connsiteX1" fmla="*/ 2133600 w 2798618"/>
              <a:gd name="connsiteY1" fmla="*/ 1163782 h 1898073"/>
              <a:gd name="connsiteX2" fmla="*/ 2798618 w 2798618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8618" h="1898073">
                <a:moveTo>
                  <a:pt x="0" y="1898073"/>
                </a:moveTo>
                <a:cubicBezTo>
                  <a:pt x="833582" y="1689100"/>
                  <a:pt x="1667164" y="1480127"/>
                  <a:pt x="2133600" y="1163782"/>
                </a:cubicBezTo>
                <a:cubicBezTo>
                  <a:pt x="2600036" y="847437"/>
                  <a:pt x="2699327" y="423718"/>
                  <a:pt x="2798618" y="0"/>
                </a:cubicBezTo>
              </a:path>
            </a:pathLst>
          </a:custGeom>
          <a:ln w="12700"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Freeform 194"/>
          <p:cNvSpPr/>
          <p:nvPr/>
        </p:nvSpPr>
        <p:spPr>
          <a:xfrm>
            <a:off x="6386945" y="4184074"/>
            <a:ext cx="817419" cy="1898072"/>
          </a:xfrm>
          <a:custGeom>
            <a:avLst/>
            <a:gdLst>
              <a:gd name="connsiteX0" fmla="*/ 0 w 845128"/>
              <a:gd name="connsiteY0" fmla="*/ 1884218 h 1884218"/>
              <a:gd name="connsiteX1" fmla="*/ 678873 w 845128"/>
              <a:gd name="connsiteY1" fmla="*/ 775855 h 1884218"/>
              <a:gd name="connsiteX2" fmla="*/ 845128 w 845128"/>
              <a:gd name="connsiteY2" fmla="*/ 0 h 1884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8" h="1884218">
                <a:moveTo>
                  <a:pt x="0" y="1884218"/>
                </a:moveTo>
                <a:cubicBezTo>
                  <a:pt x="269009" y="1487054"/>
                  <a:pt x="538018" y="1089891"/>
                  <a:pt x="678873" y="775855"/>
                </a:cubicBezTo>
                <a:cubicBezTo>
                  <a:pt x="819728" y="461819"/>
                  <a:pt x="832428" y="230909"/>
                  <a:pt x="845128" y="0"/>
                </a:cubicBezTo>
              </a:path>
            </a:pathLst>
          </a:custGeom>
          <a:ln w="12700"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Freeform 195"/>
          <p:cNvSpPr/>
          <p:nvPr/>
        </p:nvSpPr>
        <p:spPr>
          <a:xfrm>
            <a:off x="7257473" y="4197927"/>
            <a:ext cx="210127" cy="1911928"/>
          </a:xfrm>
          <a:custGeom>
            <a:avLst/>
            <a:gdLst>
              <a:gd name="connsiteX0" fmla="*/ 210127 w 210127"/>
              <a:gd name="connsiteY0" fmla="*/ 1911928 h 1911928"/>
              <a:gd name="connsiteX1" fmla="*/ 30018 w 210127"/>
              <a:gd name="connsiteY1" fmla="*/ 512618 h 1911928"/>
              <a:gd name="connsiteX2" fmla="*/ 30018 w 210127"/>
              <a:gd name="connsiteY2" fmla="*/ 0 h 191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127" h="1911928">
                <a:moveTo>
                  <a:pt x="210127" y="1911928"/>
                </a:moveTo>
                <a:cubicBezTo>
                  <a:pt x="135081" y="1371600"/>
                  <a:pt x="60036" y="831273"/>
                  <a:pt x="30018" y="512618"/>
                </a:cubicBezTo>
                <a:cubicBezTo>
                  <a:pt x="0" y="193963"/>
                  <a:pt x="15009" y="96981"/>
                  <a:pt x="30018" y="0"/>
                </a:cubicBezTo>
              </a:path>
            </a:pathLst>
          </a:custGeom>
          <a:ln w="12700"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>
            <a:off x="5417129" y="1828800"/>
            <a:ext cx="3493134" cy="6477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of the blue vertices are of degree is 6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0" y="38100"/>
            <a:ext cx="9144000" cy="571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is NP-complete for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graphs with maximum degree 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ate Placeholder 8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91" name="Slide Number Placeholder 9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2" name="Footer Placeholder 9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93" name="Rounded Rectangular Callout 92"/>
          <p:cNvSpPr/>
          <p:nvPr/>
        </p:nvSpPr>
        <p:spPr>
          <a:xfrm>
            <a:off x="266700" y="762000"/>
            <a:ext cx="8648700" cy="571500"/>
          </a:xfrm>
          <a:prstGeom prst="wedgeRoundRectCallout">
            <a:avLst>
              <a:gd name="adj1" fmla="val 50002"/>
              <a:gd name="adj2" fmla="val 2856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Angelini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Frati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2010] Acyclic three coloring of a planar graph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degree at most 4 is NP-complete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23900" y="6400800"/>
            <a:ext cx="74295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5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5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5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000"/>
                            </p:stCondLst>
                            <p:childTnLst>
                              <p:par>
                                <p:cTn id="1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500"/>
                            </p:stCondLst>
                            <p:childTnLst>
                              <p:par>
                                <p:cTn id="1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4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33" grpId="0" animBg="1"/>
      <p:bldP spid="36" grpId="0" animBg="1"/>
      <p:bldP spid="37" grpId="0" animBg="1"/>
      <p:bldP spid="40" grpId="0" animBg="1"/>
      <p:bldP spid="47" grpId="0" animBg="1"/>
      <p:bldP spid="49" grpId="0" animBg="1"/>
      <p:bldP spid="59" grpId="0" animBg="1"/>
      <p:bldP spid="84" grpId="0" animBg="1"/>
      <p:bldP spid="85" grpId="0" animBg="1"/>
      <p:bldP spid="86" grpId="0" animBg="1"/>
      <p:bldP spid="95" grpId="0" animBg="1"/>
      <p:bldP spid="106" grpId="0" animBg="1"/>
      <p:bldP spid="111" grpId="0" animBg="1"/>
      <p:bldP spid="119" grpId="0" animBg="1"/>
      <p:bldP spid="135" grpId="0" animBg="1"/>
      <p:bldP spid="144" grpId="0" animBg="1"/>
      <p:bldP spid="145" grpId="0" animBg="1"/>
      <p:bldP spid="152" grpId="0"/>
      <p:bldP spid="169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reeform 82"/>
          <p:cNvSpPr/>
          <p:nvPr/>
        </p:nvSpPr>
        <p:spPr>
          <a:xfrm>
            <a:off x="545690" y="1297858"/>
            <a:ext cx="4572000" cy="3701845"/>
          </a:xfrm>
          <a:custGeom>
            <a:avLst/>
            <a:gdLst>
              <a:gd name="connsiteX0" fmla="*/ 4498258 w 4572000"/>
              <a:gd name="connsiteY0" fmla="*/ 3672348 h 3701845"/>
              <a:gd name="connsiteX1" fmla="*/ 132736 w 4572000"/>
              <a:gd name="connsiteY1" fmla="*/ 3687097 h 3701845"/>
              <a:gd name="connsiteX2" fmla="*/ 0 w 4572000"/>
              <a:gd name="connsiteY2" fmla="*/ 3554361 h 3701845"/>
              <a:gd name="connsiteX3" fmla="*/ 14749 w 4572000"/>
              <a:gd name="connsiteY3" fmla="*/ 2182761 h 3701845"/>
              <a:gd name="connsiteX4" fmla="*/ 235975 w 4572000"/>
              <a:gd name="connsiteY4" fmla="*/ 1297858 h 3701845"/>
              <a:gd name="connsiteX5" fmla="*/ 501445 w 4572000"/>
              <a:gd name="connsiteY5" fmla="*/ 766916 h 3701845"/>
              <a:gd name="connsiteX6" fmla="*/ 870155 w 4572000"/>
              <a:gd name="connsiteY6" fmla="*/ 412955 h 3701845"/>
              <a:gd name="connsiteX7" fmla="*/ 1415845 w 4572000"/>
              <a:gd name="connsiteY7" fmla="*/ 176981 h 3701845"/>
              <a:gd name="connsiteX8" fmla="*/ 2227007 w 4572000"/>
              <a:gd name="connsiteY8" fmla="*/ 0 h 3701845"/>
              <a:gd name="connsiteX9" fmla="*/ 2330245 w 4572000"/>
              <a:gd name="connsiteY9" fmla="*/ 73742 h 3701845"/>
              <a:gd name="connsiteX10" fmla="*/ 2433484 w 4572000"/>
              <a:gd name="connsiteY10" fmla="*/ 0 h 3701845"/>
              <a:gd name="connsiteX11" fmla="*/ 3598607 w 4572000"/>
              <a:gd name="connsiteY11" fmla="*/ 265471 h 3701845"/>
              <a:gd name="connsiteX12" fmla="*/ 3937820 w 4572000"/>
              <a:gd name="connsiteY12" fmla="*/ 442452 h 3701845"/>
              <a:gd name="connsiteX13" fmla="*/ 4144297 w 4572000"/>
              <a:gd name="connsiteY13" fmla="*/ 752168 h 3701845"/>
              <a:gd name="connsiteX14" fmla="*/ 4395020 w 4572000"/>
              <a:gd name="connsiteY14" fmla="*/ 1814052 h 3701845"/>
              <a:gd name="connsiteX15" fmla="*/ 4527755 w 4572000"/>
              <a:gd name="connsiteY15" fmla="*/ 2713703 h 3701845"/>
              <a:gd name="connsiteX16" fmla="*/ 4572000 w 4572000"/>
              <a:gd name="connsiteY16" fmla="*/ 3480619 h 3701845"/>
              <a:gd name="connsiteX17" fmla="*/ 4454013 w 4572000"/>
              <a:gd name="connsiteY17" fmla="*/ 3701845 h 370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572000" h="3701845">
                <a:moveTo>
                  <a:pt x="4498258" y="3672348"/>
                </a:moveTo>
                <a:lnTo>
                  <a:pt x="132736" y="3687097"/>
                </a:lnTo>
                <a:lnTo>
                  <a:pt x="0" y="3554361"/>
                </a:lnTo>
                <a:lnTo>
                  <a:pt x="14749" y="2182761"/>
                </a:lnTo>
                <a:lnTo>
                  <a:pt x="235975" y="1297858"/>
                </a:lnTo>
                <a:lnTo>
                  <a:pt x="501445" y="766916"/>
                </a:lnTo>
                <a:lnTo>
                  <a:pt x="870155" y="412955"/>
                </a:lnTo>
                <a:lnTo>
                  <a:pt x="1415845" y="176981"/>
                </a:lnTo>
                <a:lnTo>
                  <a:pt x="2227007" y="0"/>
                </a:lnTo>
                <a:lnTo>
                  <a:pt x="2330245" y="73742"/>
                </a:lnTo>
                <a:lnTo>
                  <a:pt x="2433484" y="0"/>
                </a:lnTo>
                <a:lnTo>
                  <a:pt x="3598607" y="265471"/>
                </a:lnTo>
                <a:lnTo>
                  <a:pt x="3937820" y="442452"/>
                </a:lnTo>
                <a:lnTo>
                  <a:pt x="4144297" y="752168"/>
                </a:lnTo>
                <a:lnTo>
                  <a:pt x="4395020" y="1814052"/>
                </a:lnTo>
                <a:lnTo>
                  <a:pt x="4527755" y="2713703"/>
                </a:lnTo>
                <a:lnTo>
                  <a:pt x="4572000" y="3480619"/>
                </a:lnTo>
                <a:lnTo>
                  <a:pt x="4454013" y="3701845"/>
                </a:lnTo>
              </a:path>
            </a:pathLst>
          </a:custGeom>
          <a:solidFill>
            <a:schemeClr val="tx2">
              <a:lumMod val="20000"/>
              <a:lumOff val="80000"/>
              <a:alpha val="14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029200" y="4800600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457200" y="1143000"/>
            <a:ext cx="2514600" cy="3962400"/>
            <a:chOff x="457200" y="1143000"/>
            <a:chExt cx="2514600" cy="3962400"/>
          </a:xfrm>
        </p:grpSpPr>
        <p:sp>
          <p:nvSpPr>
            <p:cNvPr id="6" name="Oval 5"/>
            <p:cNvSpPr/>
            <p:nvPr/>
          </p:nvSpPr>
          <p:spPr>
            <a:xfrm>
              <a:off x="457200" y="4876800"/>
              <a:ext cx="228600" cy="228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743200" y="1143000"/>
              <a:ext cx="228600" cy="228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35709" y="1316182"/>
              <a:ext cx="2193636" cy="3546763"/>
            </a:xfrm>
            <a:custGeom>
              <a:avLst/>
              <a:gdLst>
                <a:gd name="connsiteX0" fmla="*/ 2193636 w 2193636"/>
                <a:gd name="connsiteY0" fmla="*/ 0 h 3546763"/>
                <a:gd name="connsiteX1" fmla="*/ 780473 w 2193636"/>
                <a:gd name="connsiteY1" fmla="*/ 484909 h 3546763"/>
                <a:gd name="connsiteX2" fmla="*/ 129309 w 2193636"/>
                <a:gd name="connsiteY2" fmla="*/ 1717963 h 3546763"/>
                <a:gd name="connsiteX3" fmla="*/ 4618 w 2193636"/>
                <a:gd name="connsiteY3" fmla="*/ 3546763 h 354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3636" h="3546763">
                  <a:moveTo>
                    <a:pt x="2193636" y="0"/>
                  </a:moveTo>
                  <a:cubicBezTo>
                    <a:pt x="1659081" y="99291"/>
                    <a:pt x="1124527" y="198582"/>
                    <a:pt x="780473" y="484909"/>
                  </a:cubicBezTo>
                  <a:cubicBezTo>
                    <a:pt x="436419" y="771236"/>
                    <a:pt x="258618" y="1207654"/>
                    <a:pt x="129309" y="1717963"/>
                  </a:cubicBezTo>
                  <a:cubicBezTo>
                    <a:pt x="0" y="2228272"/>
                    <a:pt x="2309" y="2887517"/>
                    <a:pt x="4618" y="3546763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Freeform 18"/>
          <p:cNvSpPr/>
          <p:nvPr/>
        </p:nvSpPr>
        <p:spPr>
          <a:xfrm>
            <a:off x="2992582" y="1302327"/>
            <a:ext cx="2119745" cy="3491346"/>
          </a:xfrm>
          <a:custGeom>
            <a:avLst/>
            <a:gdLst>
              <a:gd name="connsiteX0" fmla="*/ 0 w 2119745"/>
              <a:gd name="connsiteY0" fmla="*/ 0 h 3491346"/>
              <a:gd name="connsiteX1" fmla="*/ 1357745 w 2119745"/>
              <a:gd name="connsiteY1" fmla="*/ 374073 h 3491346"/>
              <a:gd name="connsiteX2" fmla="*/ 1773382 w 2119745"/>
              <a:gd name="connsiteY2" fmla="*/ 1039091 h 3491346"/>
              <a:gd name="connsiteX3" fmla="*/ 2036618 w 2119745"/>
              <a:gd name="connsiteY3" fmla="*/ 2396837 h 3491346"/>
              <a:gd name="connsiteX4" fmla="*/ 2119745 w 2119745"/>
              <a:gd name="connsiteY4" fmla="*/ 3491346 h 349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745" h="3491346">
                <a:moveTo>
                  <a:pt x="0" y="0"/>
                </a:moveTo>
                <a:cubicBezTo>
                  <a:pt x="531090" y="100445"/>
                  <a:pt x="1062181" y="200891"/>
                  <a:pt x="1357745" y="374073"/>
                </a:cubicBezTo>
                <a:cubicBezTo>
                  <a:pt x="1653309" y="547255"/>
                  <a:pt x="1660237" y="701964"/>
                  <a:pt x="1773382" y="1039091"/>
                </a:cubicBezTo>
                <a:cubicBezTo>
                  <a:pt x="1886528" y="1376218"/>
                  <a:pt x="1978891" y="1988128"/>
                  <a:pt x="2036618" y="2396837"/>
                </a:cubicBezTo>
                <a:cubicBezTo>
                  <a:pt x="2094345" y="2805546"/>
                  <a:pt x="2107045" y="3148446"/>
                  <a:pt x="2119745" y="3491346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6" idx="6"/>
            <a:endCxn id="4" idx="3"/>
          </p:cNvCxnSpPr>
          <p:nvPr/>
        </p:nvCxnSpPr>
        <p:spPr>
          <a:xfrm>
            <a:off x="685800" y="4991100"/>
            <a:ext cx="4376878" cy="462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743200" y="11430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57200" y="48768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029200" y="48006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grpSp>
        <p:nvGrpSpPr>
          <p:cNvPr id="3" name="Group 197"/>
          <p:cNvGrpSpPr/>
          <p:nvPr/>
        </p:nvGrpSpPr>
        <p:grpSpPr>
          <a:xfrm>
            <a:off x="5914103" y="1858288"/>
            <a:ext cx="2595717" cy="2846460"/>
            <a:chOff x="6504040" y="2389495"/>
            <a:chExt cx="2005780" cy="2331256"/>
          </a:xfrm>
        </p:grpSpPr>
        <p:sp>
          <p:nvSpPr>
            <p:cNvPr id="89" name="Oval 88"/>
            <p:cNvSpPr/>
            <p:nvPr/>
          </p:nvSpPr>
          <p:spPr>
            <a:xfrm>
              <a:off x="7403691" y="2389495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6504040" y="3576369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6504040" y="4468761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8311388" y="4543770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7034989" y="3319401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7663125" y="3005995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7813303" y="3772903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8347588" y="2458651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Connector 100"/>
            <p:cNvCxnSpPr>
              <a:stCxn id="92" idx="0"/>
              <a:endCxn id="91" idx="4"/>
            </p:cNvCxnSpPr>
            <p:nvPr/>
          </p:nvCxnSpPr>
          <p:spPr>
            <a:xfrm rot="5400000" flipH="1" flipV="1">
              <a:off x="6227451" y="4111093"/>
              <a:ext cx="715411" cy="1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201" idx="0"/>
              <a:endCxn id="199" idx="2"/>
            </p:cNvCxnSpPr>
            <p:nvPr/>
          </p:nvCxnSpPr>
          <p:spPr>
            <a:xfrm rot="5400000" flipH="1" flipV="1">
              <a:off x="6074981" y="3026383"/>
              <a:ext cx="1056627" cy="37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2" idx="5"/>
            </p:cNvCxnSpPr>
            <p:nvPr/>
          </p:nvCxnSpPr>
          <p:spPr>
            <a:xfrm rot="16200000" flipH="1">
              <a:off x="7066881" y="4195457"/>
              <a:ext cx="4287" cy="8530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97" idx="5"/>
              <a:endCxn id="98" idx="1"/>
            </p:cNvCxnSpPr>
            <p:nvPr/>
          </p:nvCxnSpPr>
          <p:spPr>
            <a:xfrm rot="16200000" flipH="1">
              <a:off x="7498447" y="3460207"/>
              <a:ext cx="641764" cy="3546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221" idx="6"/>
              <a:endCxn id="97" idx="3"/>
            </p:cNvCxnSpPr>
            <p:nvPr/>
          </p:nvCxnSpPr>
          <p:spPr>
            <a:xfrm flipV="1">
              <a:off x="7208720" y="3157057"/>
              <a:ext cx="478163" cy="25413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97" idx="0"/>
              <a:endCxn id="89" idx="5"/>
            </p:cNvCxnSpPr>
            <p:nvPr/>
          </p:nvCxnSpPr>
          <p:spPr>
            <a:xfrm rot="16200000" flipV="1">
              <a:off x="7410485" y="2672237"/>
              <a:ext cx="465437" cy="2020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99" idx="1"/>
              <a:endCxn id="89" idx="6"/>
            </p:cNvCxnSpPr>
            <p:nvPr/>
          </p:nvCxnSpPr>
          <p:spPr>
            <a:xfrm rot="16200000" flipV="1">
              <a:off x="7965345" y="2078564"/>
              <a:ext cx="6579" cy="8054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93" idx="0"/>
              <a:endCxn id="206" idx="4"/>
            </p:cNvCxnSpPr>
            <p:nvPr/>
          </p:nvCxnSpPr>
          <p:spPr>
            <a:xfrm rot="5400000" flipH="1" flipV="1">
              <a:off x="7455639" y="3576016"/>
              <a:ext cx="1904619" cy="308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endCxn id="201" idx="6"/>
            </p:cNvCxnSpPr>
            <p:nvPr/>
          </p:nvCxnSpPr>
          <p:spPr>
            <a:xfrm rot="5400000">
              <a:off x="6770791" y="3379683"/>
              <a:ext cx="189451" cy="38485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98" idx="0"/>
              <a:endCxn id="99" idx="3"/>
            </p:cNvCxnSpPr>
            <p:nvPr/>
          </p:nvCxnSpPr>
          <p:spPr>
            <a:xfrm rot="5400000" flipH="1" flipV="1">
              <a:off x="7551285" y="2952843"/>
              <a:ext cx="1163194" cy="4769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93" idx="1"/>
              <a:endCxn id="98" idx="4"/>
            </p:cNvCxnSpPr>
            <p:nvPr/>
          </p:nvCxnSpPr>
          <p:spPr>
            <a:xfrm rot="16200000" flipV="1">
              <a:off x="7804885" y="4039418"/>
              <a:ext cx="619796" cy="4407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243" idx="3"/>
              <a:endCxn id="92" idx="6"/>
            </p:cNvCxnSpPr>
            <p:nvPr/>
          </p:nvCxnSpPr>
          <p:spPr>
            <a:xfrm rot="5400000">
              <a:off x="6794675" y="4167824"/>
              <a:ext cx="261025" cy="5178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Oval 242"/>
            <p:cNvSpPr/>
            <p:nvPr/>
          </p:nvSpPr>
          <p:spPr>
            <a:xfrm>
              <a:off x="7160344" y="4145164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7502238" y="4531690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6622157" y="2423532"/>
              <a:ext cx="162232" cy="176981"/>
            </a:xfrm>
            <a:prstGeom prst="ellips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0" name="Rounded Rectangle 189"/>
          <p:cNvSpPr/>
          <p:nvPr/>
        </p:nvSpPr>
        <p:spPr>
          <a:xfrm>
            <a:off x="5981700" y="4876800"/>
            <a:ext cx="2698955" cy="6341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graph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</a:t>
            </a:r>
          </a:p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degree four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6066530" y="1899181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5904271" y="3303621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2" name="Straight Connector 201"/>
          <p:cNvCxnSpPr>
            <a:stCxn id="94" idx="0"/>
            <a:endCxn id="89" idx="3"/>
          </p:cNvCxnSpPr>
          <p:nvPr/>
        </p:nvCxnSpPr>
        <p:spPr>
          <a:xfrm rot="5400000" flipH="1" flipV="1">
            <a:off x="6432163" y="2316761"/>
            <a:ext cx="950967" cy="402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>
            <a:off x="8283674" y="1934512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7413531" y="2598174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12" name="Straight Connector 211"/>
          <p:cNvCxnSpPr>
            <a:stCxn id="97" idx="7"/>
            <a:endCxn id="206" idx="2"/>
          </p:cNvCxnSpPr>
          <p:nvPr/>
        </p:nvCxnSpPr>
        <p:spPr>
          <a:xfrm rot="5400000" flipH="1" flipV="1">
            <a:off x="7641552" y="2000558"/>
            <a:ext cx="593867" cy="6903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Oval 220"/>
          <p:cNvSpPr/>
          <p:nvPr/>
        </p:nvSpPr>
        <p:spPr>
          <a:xfrm>
            <a:off x="6597443" y="299148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222" name="Straight Connector 221"/>
          <p:cNvCxnSpPr>
            <a:stCxn id="89" idx="2"/>
            <a:endCxn id="199" idx="6"/>
          </p:cNvCxnSpPr>
          <p:nvPr/>
        </p:nvCxnSpPr>
        <p:spPr>
          <a:xfrm rot="10800000" flipV="1">
            <a:off x="6295130" y="1966335"/>
            <a:ext cx="783228" cy="47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Oval 233"/>
          <p:cNvSpPr/>
          <p:nvPr/>
        </p:nvSpPr>
        <p:spPr>
          <a:xfrm>
            <a:off x="7600334" y="3539616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5894435" y="4382744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3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8264013" y="4483512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45" name="Straight Connector 244"/>
          <p:cNvCxnSpPr>
            <a:stCxn id="234" idx="3"/>
            <a:endCxn id="243" idx="6"/>
          </p:cNvCxnSpPr>
          <p:nvPr/>
        </p:nvCxnSpPr>
        <p:spPr>
          <a:xfrm rot="5400000">
            <a:off x="7115966" y="3592158"/>
            <a:ext cx="375266" cy="66042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6769518" y="4004154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54" name="Oval 253"/>
          <p:cNvSpPr/>
          <p:nvPr/>
        </p:nvSpPr>
        <p:spPr>
          <a:xfrm>
            <a:off x="7187389" y="446627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55" name="Straight Connector 254"/>
          <p:cNvCxnSpPr>
            <a:stCxn id="239" idx="2"/>
            <a:endCxn id="254" idx="6"/>
          </p:cNvCxnSpPr>
          <p:nvPr/>
        </p:nvCxnSpPr>
        <p:spPr>
          <a:xfrm rot="10800000">
            <a:off x="7415989" y="4580570"/>
            <a:ext cx="848024" cy="172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66"/>
          <p:cNvGrpSpPr/>
          <p:nvPr/>
        </p:nvGrpSpPr>
        <p:grpSpPr>
          <a:xfrm>
            <a:off x="872612" y="1605128"/>
            <a:ext cx="3601065" cy="3109440"/>
            <a:chOff x="872612" y="1605128"/>
            <a:chExt cx="3601065" cy="3109440"/>
          </a:xfrm>
        </p:grpSpPr>
        <p:sp>
          <p:nvSpPr>
            <p:cNvPr id="95" name="Oval 94"/>
            <p:cNvSpPr/>
            <p:nvPr/>
          </p:nvSpPr>
          <p:spPr>
            <a:xfrm>
              <a:off x="3315928" y="2091826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872612" y="4485968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" name="Oval 257"/>
            <p:cNvSpPr/>
            <p:nvPr/>
          </p:nvSpPr>
          <p:spPr>
            <a:xfrm>
              <a:off x="4245077" y="4038593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" name="Oval 258"/>
            <p:cNvSpPr/>
            <p:nvPr/>
          </p:nvSpPr>
          <p:spPr>
            <a:xfrm>
              <a:off x="1870587" y="4171334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>
            <a:xfrm>
              <a:off x="1723105" y="2563761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1" name="Oval 260"/>
            <p:cNvSpPr/>
            <p:nvPr/>
          </p:nvSpPr>
          <p:spPr>
            <a:xfrm>
              <a:off x="3419169" y="4304070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2" name="Oval 261"/>
            <p:cNvSpPr/>
            <p:nvPr/>
          </p:nvSpPr>
          <p:spPr>
            <a:xfrm>
              <a:off x="2534266" y="1605128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3" name="Oval 262"/>
            <p:cNvSpPr/>
            <p:nvPr/>
          </p:nvSpPr>
          <p:spPr>
            <a:xfrm>
              <a:off x="1590368" y="3433916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4" name="Oval 263"/>
            <p:cNvSpPr/>
            <p:nvPr/>
          </p:nvSpPr>
          <p:spPr>
            <a:xfrm>
              <a:off x="4112343" y="2740741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Oval 264"/>
            <p:cNvSpPr/>
            <p:nvPr/>
          </p:nvSpPr>
          <p:spPr>
            <a:xfrm>
              <a:off x="3183193" y="3758381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Oval 265"/>
            <p:cNvSpPr/>
            <p:nvPr/>
          </p:nvSpPr>
          <p:spPr>
            <a:xfrm>
              <a:off x="2652252" y="2755501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9" name="Straight Connector 268"/>
          <p:cNvCxnSpPr>
            <a:stCxn id="262" idx="0"/>
            <a:endCxn id="206" idx="0"/>
          </p:cNvCxnSpPr>
          <p:nvPr/>
        </p:nvCxnSpPr>
        <p:spPr>
          <a:xfrm rot="16200000" flipH="1">
            <a:off x="5358578" y="-1104884"/>
            <a:ext cx="329384" cy="5749408"/>
          </a:xfrm>
          <a:prstGeom prst="curvedConnector3">
            <a:avLst>
              <a:gd name="adj1" fmla="val -69402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68"/>
          <p:cNvCxnSpPr>
            <a:stCxn id="260" idx="7"/>
          </p:cNvCxnSpPr>
          <p:nvPr/>
        </p:nvCxnSpPr>
        <p:spPr>
          <a:xfrm rot="5400000" flipH="1" flipV="1">
            <a:off x="4174113" y="-412337"/>
            <a:ext cx="753690" cy="5265462"/>
          </a:xfrm>
          <a:prstGeom prst="curvedConnector3">
            <a:avLst>
              <a:gd name="adj1" fmla="val 142072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68"/>
          <p:cNvCxnSpPr>
            <a:stCxn id="95" idx="7"/>
            <a:endCxn id="199" idx="2"/>
          </p:cNvCxnSpPr>
          <p:nvPr/>
        </p:nvCxnSpPr>
        <p:spPr>
          <a:xfrm rot="5400000" flipH="1" flipV="1">
            <a:off x="4732879" y="791653"/>
            <a:ext cx="111823" cy="2555480"/>
          </a:xfrm>
          <a:prstGeom prst="curvedConnector2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68"/>
          <p:cNvCxnSpPr>
            <a:stCxn id="266" idx="7"/>
            <a:endCxn id="207" idx="1"/>
          </p:cNvCxnSpPr>
          <p:nvPr/>
        </p:nvCxnSpPr>
        <p:spPr>
          <a:xfrm rot="5400000" flipH="1" flipV="1">
            <a:off x="5068528" y="410499"/>
            <a:ext cx="157327" cy="4599635"/>
          </a:xfrm>
          <a:prstGeom prst="curvedConnector3">
            <a:avLst>
              <a:gd name="adj1" fmla="val 266582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68"/>
          <p:cNvCxnSpPr>
            <a:stCxn id="264" idx="6"/>
            <a:endCxn id="221" idx="1"/>
          </p:cNvCxnSpPr>
          <p:nvPr/>
        </p:nvCxnSpPr>
        <p:spPr>
          <a:xfrm>
            <a:off x="4340943" y="2855041"/>
            <a:ext cx="2289978" cy="169917"/>
          </a:xfrm>
          <a:prstGeom prst="curvedConnector2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68"/>
          <p:cNvCxnSpPr>
            <a:stCxn id="263" idx="6"/>
            <a:endCxn id="201" idx="1"/>
          </p:cNvCxnSpPr>
          <p:nvPr/>
        </p:nvCxnSpPr>
        <p:spPr>
          <a:xfrm flipV="1">
            <a:off x="1818968" y="3337099"/>
            <a:ext cx="4118781" cy="211117"/>
          </a:xfrm>
          <a:prstGeom prst="curvedConnector4">
            <a:avLst>
              <a:gd name="adj1" fmla="val 49594"/>
              <a:gd name="adj2" fmla="val 140309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68"/>
          <p:cNvCxnSpPr>
            <a:stCxn id="265" idx="6"/>
            <a:endCxn id="234" idx="1"/>
          </p:cNvCxnSpPr>
          <p:nvPr/>
        </p:nvCxnSpPr>
        <p:spPr>
          <a:xfrm flipV="1">
            <a:off x="3411793" y="3573094"/>
            <a:ext cx="4222019" cy="299587"/>
          </a:xfrm>
          <a:prstGeom prst="curvedConnector4">
            <a:avLst>
              <a:gd name="adj1" fmla="val 49604"/>
              <a:gd name="adj2" fmla="val 44716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68"/>
          <p:cNvCxnSpPr>
            <a:stCxn id="88" idx="4"/>
            <a:endCxn id="239" idx="4"/>
          </p:cNvCxnSpPr>
          <p:nvPr/>
        </p:nvCxnSpPr>
        <p:spPr>
          <a:xfrm rot="5400000" flipH="1" flipV="1">
            <a:off x="4681384" y="1017639"/>
            <a:ext cx="2456" cy="7391401"/>
          </a:xfrm>
          <a:prstGeom prst="curvedConnector3">
            <a:avLst>
              <a:gd name="adj1" fmla="val -2372004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68"/>
          <p:cNvCxnSpPr>
            <a:stCxn id="259" idx="4"/>
            <a:endCxn id="254" idx="4"/>
          </p:cNvCxnSpPr>
          <p:nvPr/>
        </p:nvCxnSpPr>
        <p:spPr>
          <a:xfrm rot="16200000" flipH="1">
            <a:off x="4495820" y="1889001"/>
            <a:ext cx="294936" cy="5316802"/>
          </a:xfrm>
          <a:prstGeom prst="curvedConnector3">
            <a:avLst>
              <a:gd name="adj1" fmla="val 242515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268"/>
          <p:cNvCxnSpPr>
            <a:stCxn id="261" idx="4"/>
            <a:endCxn id="237" idx="4"/>
          </p:cNvCxnSpPr>
          <p:nvPr/>
        </p:nvCxnSpPr>
        <p:spPr>
          <a:xfrm rot="16200000" flipH="1">
            <a:off x="4731765" y="3334374"/>
            <a:ext cx="78674" cy="2475266"/>
          </a:xfrm>
          <a:prstGeom prst="curvedConnector3">
            <a:avLst>
              <a:gd name="adj1" fmla="val 278088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268"/>
          <p:cNvCxnSpPr>
            <a:stCxn id="258" idx="6"/>
            <a:endCxn id="253" idx="2"/>
          </p:cNvCxnSpPr>
          <p:nvPr/>
        </p:nvCxnSpPr>
        <p:spPr>
          <a:xfrm flipV="1">
            <a:off x="4473677" y="4118454"/>
            <a:ext cx="2295841" cy="3443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Cloud Callout 308"/>
          <p:cNvSpPr/>
          <p:nvPr/>
        </p:nvSpPr>
        <p:spPr>
          <a:xfrm>
            <a:off x="5668297" y="914400"/>
            <a:ext cx="2980403" cy="678426"/>
          </a:xfrm>
          <a:prstGeom prst="cloudCallout">
            <a:avLst>
              <a:gd name="adj1" fmla="val 3620"/>
              <a:gd name="adj2" fmla="val 81687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 to  color?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0" name="Rounded Rectangle 309"/>
          <p:cNvSpPr/>
          <p:nvPr/>
        </p:nvSpPr>
        <p:spPr>
          <a:xfrm>
            <a:off x="1" y="5737124"/>
            <a:ext cx="9144000" cy="9438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degree of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7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acyclic four coloring of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must ensure acyclic three coloring in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4704736" y="5029198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7069389" y="18435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0" y="38100"/>
            <a:ext cx="9144000" cy="571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Acyclic 4-coloring is NP-complete for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graphs with maximum degree 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ate Placeholder 84"/>
          <p:cNvSpPr>
            <a:spLocks noGrp="1"/>
          </p:cNvSpPr>
          <p:nvPr>
            <p:ph type="dt" sz="half" idx="10"/>
          </p:nvPr>
        </p:nvSpPr>
        <p:spPr>
          <a:xfrm>
            <a:off x="457200" y="6759575"/>
            <a:ext cx="2133600" cy="365125"/>
          </a:xfrm>
        </p:spPr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12"/>
          </p:nvPr>
        </p:nvSpPr>
        <p:spPr>
          <a:xfrm>
            <a:off x="6553200" y="6759575"/>
            <a:ext cx="2133600" cy="3651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87" name="Footer Placeholder 86"/>
          <p:cNvSpPr>
            <a:spLocks noGrp="1"/>
          </p:cNvSpPr>
          <p:nvPr>
            <p:ph type="ftr" sz="quarter" idx="11"/>
          </p:nvPr>
        </p:nvSpPr>
        <p:spPr>
          <a:xfrm>
            <a:off x="3124200" y="6759575"/>
            <a:ext cx="2895600" cy="365125"/>
          </a:xfrm>
        </p:spPr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90" name="Rounded Rectangular Callout 89"/>
          <p:cNvSpPr/>
          <p:nvPr/>
        </p:nvSpPr>
        <p:spPr>
          <a:xfrm>
            <a:off x="294968" y="3451123"/>
            <a:ext cx="3126658" cy="1548580"/>
          </a:xfrm>
          <a:prstGeom prst="wedgeRoundRectCallout">
            <a:avLst>
              <a:gd name="adj1" fmla="val 135130"/>
              <a:gd name="adj2" fmla="val 61461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Acyclic three coloring of a graph with degree at most 4 is NP-complete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6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2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4" dur="indefinite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7" dur="indefinite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1" animBg="1"/>
      <p:bldP spid="4" grpId="0" animBg="1"/>
      <p:bldP spid="19" grpId="0" animBg="1"/>
      <p:bldP spid="23" grpId="0" animBg="1"/>
      <p:bldP spid="24" grpId="0" animBg="1"/>
      <p:bldP spid="25" grpId="0" animBg="1"/>
      <p:bldP spid="190" grpId="0" animBg="1"/>
      <p:bldP spid="199" grpId="0" animBg="1"/>
      <p:bldP spid="201" grpId="0" animBg="1"/>
      <p:bldP spid="206" grpId="0" animBg="1"/>
      <p:bldP spid="207" grpId="0" animBg="1"/>
      <p:bldP spid="221" grpId="0" animBg="1"/>
      <p:bldP spid="234" grpId="0" animBg="1"/>
      <p:bldP spid="237" grpId="0" animBg="1"/>
      <p:bldP spid="239" grpId="0" animBg="1"/>
      <p:bldP spid="253" grpId="0" animBg="1"/>
      <p:bldP spid="254" grpId="0" animBg="1"/>
      <p:bldP spid="309" grpId="0" animBg="1"/>
      <p:bldP spid="309" grpId="1" animBg="1"/>
      <p:bldP spid="310" grpId="0" animBg="1"/>
      <p:bldP spid="311" grpId="0"/>
      <p:bldP spid="311" grpId="1"/>
      <p:bldP spid="319" grpId="0" animBg="1"/>
      <p:bldP spid="9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457200" y="4611469"/>
            <a:ext cx="8229600" cy="684431"/>
            <a:chOff x="457200" y="1066800"/>
            <a:chExt cx="8229600" cy="684431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 n 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4-colorable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2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− 6 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Summary of Our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19100" y="5726668"/>
            <a:ext cx="8267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4-coloring is NP-complete for graphs with maximum degree 7.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457200" y="1019770"/>
            <a:ext cx="8229600" cy="923330"/>
            <a:chOff x="457200" y="1066800"/>
            <a:chExt cx="8229600" cy="923330"/>
          </a:xfrm>
        </p:grpSpPr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3-connected plane cubic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/2</a:t>
              </a:r>
            </a:p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57200" y="2286000"/>
            <a:ext cx="8229600" cy="961430"/>
            <a:chOff x="457200" y="1066800"/>
            <a:chExt cx="8229600" cy="961430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Partial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-tree,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≤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457200" y="3429000"/>
            <a:ext cx="8229600" cy="961430"/>
            <a:chOff x="457200" y="1066800"/>
            <a:chExt cx="8229600" cy="961430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 n 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83099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3-colorable, simpler proof,  originally proved by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&amp;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, 2010 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Open Problems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381000" y="1371600"/>
            <a:ext cx="84201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What is the complexity of acyclic 4-colorings  for graphs with maximum </a:t>
            </a:r>
          </a:p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degree less than 7?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381000" y="2667000"/>
            <a:ext cx="842010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What is the minimum positive constant </a:t>
            </a:r>
            <a:r>
              <a:rPr lang="en-US" i="1" dirty="0" smtClean="0">
                <a:latin typeface="Georgia" pitchFamily="18" charset="0"/>
                <a:cs typeface="Times New Roman" pitchFamily="18" charset="0"/>
              </a:rPr>
              <a:t>c,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 such that every triangulated plane graph with </a:t>
            </a:r>
            <a:r>
              <a:rPr lang="en-US" i="1" dirty="0" smtClean="0">
                <a:latin typeface="Georgia" pitchFamily="18" charset="0"/>
                <a:cs typeface="Times New Roman" pitchFamily="18" charset="0"/>
              </a:rPr>
              <a:t>n 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vertices admits a subdivision with at most </a:t>
            </a:r>
            <a:r>
              <a:rPr lang="en-US" i="1" dirty="0" err="1" smtClean="0">
                <a:latin typeface="Georgia" pitchFamily="18" charset="0"/>
                <a:cs typeface="Times New Roman" pitchFamily="18" charset="0"/>
              </a:rPr>
              <a:t>cn</a:t>
            </a:r>
            <a:r>
              <a:rPr lang="en-US" i="1" dirty="0" smtClean="0">
                <a:latin typeface="Georgia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division vertices that</a:t>
            </a:r>
          </a:p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 is </a:t>
            </a:r>
            <a:r>
              <a:rPr lang="en-US" dirty="0" err="1" smtClean="0">
                <a:latin typeface="Georgia" pitchFamily="18" charset="0"/>
                <a:cs typeface="Times New Roman" pitchFamily="18" charset="0"/>
              </a:rPr>
              <a:t>acyclically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Georgia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-colorable, </a:t>
            </a:r>
            <a:r>
              <a:rPr lang="en-US" i="1" dirty="0" smtClean="0">
                <a:latin typeface="Georgia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∈ {3,4}?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reeform 103"/>
          <p:cNvSpPr/>
          <p:nvPr/>
        </p:nvSpPr>
        <p:spPr>
          <a:xfrm>
            <a:off x="2087881" y="9422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1"/>
          <p:cNvGrpSpPr/>
          <p:nvPr/>
        </p:nvGrpSpPr>
        <p:grpSpPr>
          <a:xfrm>
            <a:off x="6324600" y="3914099"/>
            <a:ext cx="2438400" cy="2438400"/>
            <a:chOff x="876300" y="4114800"/>
            <a:chExt cx="2438400" cy="2438400"/>
          </a:xfrm>
        </p:grpSpPr>
        <p:grpSp>
          <p:nvGrpSpPr>
            <p:cNvPr id="3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6" name="Freeform 185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7" name="Freeform 186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8" name="Freeform 187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95" name="Freeform 194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6" name="Freeform 195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7" name="Freeform 196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90" name="Oval 189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4" name="Rectangle 183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5"/>
          <p:cNvGrpSpPr/>
          <p:nvPr/>
        </p:nvGrpSpPr>
        <p:grpSpPr>
          <a:xfrm>
            <a:off x="3619500" y="3914099"/>
            <a:ext cx="2438400" cy="2438400"/>
            <a:chOff x="876300" y="4114800"/>
            <a:chExt cx="2438400" cy="2438400"/>
          </a:xfrm>
        </p:grpSpPr>
        <p:grpSp>
          <p:nvGrpSpPr>
            <p:cNvPr id="6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69" name="Freeform 168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1" name="Freeform 170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2" name="Freeform 171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79" name="Freeform 178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74" name="Oval 173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68" name="Rectangle 167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9" name="Oval 148"/>
          <p:cNvSpPr/>
          <p:nvPr/>
        </p:nvSpPr>
        <p:spPr>
          <a:xfrm>
            <a:off x="2065782" y="603099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4"/>
          <p:cNvGrpSpPr/>
          <p:nvPr/>
        </p:nvGrpSpPr>
        <p:grpSpPr>
          <a:xfrm>
            <a:off x="876300" y="3799799"/>
            <a:ext cx="2438400" cy="2438400"/>
            <a:chOff x="876300" y="4114800"/>
            <a:chExt cx="2438400" cy="2438400"/>
          </a:xfrm>
        </p:grpSpPr>
        <p:grpSp>
          <p:nvGrpSpPr>
            <p:cNvPr id="9" name="Group 144"/>
            <p:cNvGrpSpPr/>
            <p:nvPr/>
          </p:nvGrpSpPr>
          <p:grpSpPr>
            <a:xfrm>
              <a:off x="1016509" y="4247444"/>
              <a:ext cx="2221991" cy="2184444"/>
              <a:chOff x="5474209" y="1123244"/>
              <a:chExt cx="2221991" cy="2184444"/>
            </a:xfrm>
          </p:grpSpPr>
          <p:sp>
            <p:nvSpPr>
              <p:cNvPr id="152" name="Freeform 151"/>
              <p:cNvSpPr/>
              <p:nvPr/>
            </p:nvSpPr>
            <p:spPr>
              <a:xfrm>
                <a:off x="6607807" y="1191751"/>
                <a:ext cx="1088393" cy="1679534"/>
              </a:xfrm>
              <a:custGeom>
                <a:avLst/>
                <a:gdLst>
                  <a:gd name="connsiteX0" fmla="*/ 0 w 1343696"/>
                  <a:gd name="connsiteY0" fmla="*/ 0 h 2073499"/>
                  <a:gd name="connsiteX1" fmla="*/ 1159099 w 1343696"/>
                  <a:gd name="connsiteY1" fmla="*/ 759854 h 2073499"/>
                  <a:gd name="connsiteX2" fmla="*/ 1107583 w 1343696"/>
                  <a:gd name="connsiteY2" fmla="*/ 2073499 h 2073499"/>
                  <a:gd name="connsiteX3" fmla="*/ 1107583 w 1343696"/>
                  <a:gd name="connsiteY3" fmla="*/ 2073499 h 2073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3696" h="2073499">
                    <a:moveTo>
                      <a:pt x="0" y="0"/>
                    </a:moveTo>
                    <a:cubicBezTo>
                      <a:pt x="487251" y="207135"/>
                      <a:pt x="974502" y="414271"/>
                      <a:pt x="1159099" y="759854"/>
                    </a:cubicBezTo>
                    <a:cubicBezTo>
                      <a:pt x="1343696" y="1105437"/>
                      <a:pt x="1107583" y="2073499"/>
                      <a:pt x="1107583" y="2073499"/>
                    </a:cubicBezTo>
                    <a:lnTo>
                      <a:pt x="1107583" y="2073499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5595914" y="1744642"/>
                <a:ext cx="991029" cy="1554351"/>
              </a:xfrm>
              <a:custGeom>
                <a:avLst/>
                <a:gdLst>
                  <a:gd name="connsiteX0" fmla="*/ 51516 w 1223493"/>
                  <a:gd name="connsiteY0" fmla="*/ 0 h 1918952"/>
                  <a:gd name="connsiteX1" fmla="*/ 0 w 1223493"/>
                  <a:gd name="connsiteY1" fmla="*/ 1403797 h 1918952"/>
                  <a:gd name="connsiteX2" fmla="*/ 1223493 w 1223493"/>
                  <a:gd name="connsiteY2" fmla="*/ 1918952 h 191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3493" h="1918952">
                    <a:moveTo>
                      <a:pt x="51516" y="0"/>
                    </a:moveTo>
                    <a:lnTo>
                      <a:pt x="0" y="1403797"/>
                    </a:lnTo>
                    <a:lnTo>
                      <a:pt x="1223493" y="1918952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5653724" y="1756546"/>
                <a:ext cx="1929898" cy="153001"/>
              </a:xfrm>
              <a:custGeom>
                <a:avLst/>
                <a:gdLst>
                  <a:gd name="connsiteX0" fmla="*/ 0 w 2382591"/>
                  <a:gd name="connsiteY0" fmla="*/ 0 h 188890"/>
                  <a:gd name="connsiteX1" fmla="*/ 1068946 w 2382591"/>
                  <a:gd name="connsiteY1" fmla="*/ 180304 h 188890"/>
                  <a:gd name="connsiteX2" fmla="*/ 2382591 w 2382591"/>
                  <a:gd name="connsiteY2" fmla="*/ 51515 h 188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88890">
                    <a:moveTo>
                      <a:pt x="0" y="0"/>
                    </a:moveTo>
                    <a:cubicBezTo>
                      <a:pt x="335924" y="85859"/>
                      <a:pt x="671848" y="171718"/>
                      <a:pt x="1068946" y="180304"/>
                    </a:cubicBezTo>
                    <a:cubicBezTo>
                      <a:pt x="1466044" y="188890"/>
                      <a:pt x="1924317" y="120202"/>
                      <a:pt x="2382591" y="51515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5" name="Freeform 154"/>
              <p:cNvSpPr/>
              <p:nvPr/>
            </p:nvSpPr>
            <p:spPr>
              <a:xfrm>
                <a:off x="5653724" y="1234952"/>
                <a:ext cx="938870" cy="1637806"/>
              </a:xfrm>
              <a:custGeom>
                <a:avLst/>
                <a:gdLst>
                  <a:gd name="connsiteX0" fmla="*/ 0 w 1159099"/>
                  <a:gd name="connsiteY0" fmla="*/ 2021983 h 2021983"/>
                  <a:gd name="connsiteX1" fmla="*/ 1159099 w 1159099"/>
                  <a:gd name="connsiteY1" fmla="*/ 0 h 202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59099" h="2021983">
                    <a:moveTo>
                      <a:pt x="0" y="2021983"/>
                    </a:moveTo>
                    <a:lnTo>
                      <a:pt x="1159099" y="0"/>
                    </a:ln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0" name="Group 95"/>
              <p:cNvGrpSpPr/>
              <p:nvPr/>
            </p:nvGrpSpPr>
            <p:grpSpPr>
              <a:xfrm>
                <a:off x="5597653" y="1200446"/>
                <a:ext cx="1940330" cy="2107242"/>
                <a:chOff x="5402151" y="2036144"/>
                <a:chExt cx="2395470" cy="2601532"/>
              </a:xfrm>
            </p:grpSpPr>
            <p:sp>
              <p:nvSpPr>
                <p:cNvPr id="162" name="Freeform 161"/>
                <p:cNvSpPr/>
                <p:nvPr/>
              </p:nvSpPr>
              <p:spPr>
                <a:xfrm>
                  <a:off x="5415030" y="2680087"/>
                  <a:ext cx="2382591" cy="1416676"/>
                </a:xfrm>
                <a:custGeom>
                  <a:avLst/>
                  <a:gdLst>
                    <a:gd name="connsiteX0" fmla="*/ 0 w 2382591"/>
                    <a:gd name="connsiteY0" fmla="*/ 0 h 1416676"/>
                    <a:gd name="connsiteX1" fmla="*/ 1378039 w 2382591"/>
                    <a:gd name="connsiteY1" fmla="*/ 1043189 h 1416676"/>
                    <a:gd name="connsiteX2" fmla="*/ 2382591 w 2382591"/>
                    <a:gd name="connsiteY2" fmla="*/ 1416676 h 1416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2591" h="1416676">
                      <a:moveTo>
                        <a:pt x="0" y="0"/>
                      </a:moveTo>
                      <a:cubicBezTo>
                        <a:pt x="490470" y="403538"/>
                        <a:pt x="980941" y="807076"/>
                        <a:pt x="1378039" y="1043189"/>
                      </a:cubicBezTo>
                      <a:cubicBezTo>
                        <a:pt x="1775137" y="1279302"/>
                        <a:pt x="2078864" y="1347989"/>
                        <a:pt x="2382591" y="1416676"/>
                      </a:cubicBez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Freeform 162"/>
                <p:cNvSpPr/>
                <p:nvPr/>
              </p:nvSpPr>
              <p:spPr>
                <a:xfrm>
                  <a:off x="5402151" y="2036144"/>
                  <a:ext cx="1275008" cy="656822"/>
                </a:xfrm>
                <a:custGeom>
                  <a:avLst/>
                  <a:gdLst>
                    <a:gd name="connsiteX0" fmla="*/ 0 w 1275008"/>
                    <a:gd name="connsiteY0" fmla="*/ 656822 h 656822"/>
                    <a:gd name="connsiteX1" fmla="*/ 1275008 w 1275008"/>
                    <a:gd name="connsiteY1" fmla="*/ 0 h 65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75008" h="656822">
                      <a:moveTo>
                        <a:pt x="0" y="656822"/>
                      </a:moveTo>
                      <a:lnTo>
                        <a:pt x="1275008" y="0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Freeform 163"/>
                <p:cNvSpPr/>
                <p:nvPr/>
              </p:nvSpPr>
              <p:spPr>
                <a:xfrm>
                  <a:off x="6599886" y="4161158"/>
                  <a:ext cx="1120462" cy="476518"/>
                </a:xfrm>
                <a:custGeom>
                  <a:avLst/>
                  <a:gdLst>
                    <a:gd name="connsiteX0" fmla="*/ 1120462 w 1120462"/>
                    <a:gd name="connsiteY0" fmla="*/ 0 h 476518"/>
                    <a:gd name="connsiteX1" fmla="*/ 0 w 1120462"/>
                    <a:gd name="connsiteY1" fmla="*/ 476518 h 476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20462" h="476518">
                      <a:moveTo>
                        <a:pt x="1120462" y="0"/>
                      </a:moveTo>
                      <a:lnTo>
                        <a:pt x="0" y="476518"/>
                      </a:lnTo>
                    </a:path>
                  </a:pathLst>
                </a:cu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57" name="Oval 156"/>
              <p:cNvSpPr/>
              <p:nvPr/>
            </p:nvSpPr>
            <p:spPr>
              <a:xfrm>
                <a:off x="6523482" y="1123244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7449312" y="1709603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7418451" y="2789738"/>
                <a:ext cx="185166" cy="185166"/>
              </a:xfrm>
              <a:prstGeom prst="ellipse">
                <a:avLst/>
              </a:prstGeom>
              <a:solidFill>
                <a:srgbClr val="0318E3"/>
              </a:solidFill>
              <a:ln w="31750">
                <a:solidFill>
                  <a:srgbClr val="0318E3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5535931" y="2789738"/>
                <a:ext cx="185166" cy="185166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16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5474209" y="1663360"/>
                <a:ext cx="185166" cy="18516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1" name="Rectangle 150"/>
            <p:cNvSpPr/>
            <p:nvPr/>
          </p:nvSpPr>
          <p:spPr>
            <a:xfrm>
              <a:off x="876300" y="4114800"/>
              <a:ext cx="2438400" cy="2438400"/>
            </a:xfrm>
            <a:prstGeom prst="rect">
              <a:avLst/>
            </a:prstGeom>
            <a:solidFill>
              <a:schemeClr val="bg1">
                <a:alpha val="5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00100" y="3268577"/>
            <a:ext cx="2552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Graph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81600" y="3154277"/>
            <a:ext cx="31242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Acyclic Coloring of</a:t>
            </a:r>
          </a:p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subdivision of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2146653" y="877185"/>
            <a:ext cx="1088393" cy="1679534"/>
          </a:xfrm>
          <a:custGeom>
            <a:avLst/>
            <a:gdLst>
              <a:gd name="connsiteX0" fmla="*/ 0 w 1343696"/>
              <a:gd name="connsiteY0" fmla="*/ 0 h 2073499"/>
              <a:gd name="connsiteX1" fmla="*/ 1159099 w 1343696"/>
              <a:gd name="connsiteY1" fmla="*/ 759854 h 2073499"/>
              <a:gd name="connsiteX2" fmla="*/ 1107583 w 1343696"/>
              <a:gd name="connsiteY2" fmla="*/ 2073499 h 2073499"/>
              <a:gd name="connsiteX3" fmla="*/ 1107583 w 1343696"/>
              <a:gd name="connsiteY3" fmla="*/ 2073499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3696" h="2073499">
                <a:moveTo>
                  <a:pt x="0" y="0"/>
                </a:moveTo>
                <a:cubicBezTo>
                  <a:pt x="487251" y="207135"/>
                  <a:pt x="974502" y="414271"/>
                  <a:pt x="1159099" y="759854"/>
                </a:cubicBezTo>
                <a:cubicBezTo>
                  <a:pt x="1343696" y="1105437"/>
                  <a:pt x="1107583" y="2073499"/>
                  <a:pt x="1107583" y="2073499"/>
                </a:cubicBezTo>
                <a:lnTo>
                  <a:pt x="1107583" y="2073499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134760" y="1430076"/>
            <a:ext cx="991029" cy="1554351"/>
          </a:xfrm>
          <a:custGeom>
            <a:avLst/>
            <a:gdLst>
              <a:gd name="connsiteX0" fmla="*/ 51516 w 1223493"/>
              <a:gd name="connsiteY0" fmla="*/ 0 h 1918952"/>
              <a:gd name="connsiteX1" fmla="*/ 0 w 1223493"/>
              <a:gd name="connsiteY1" fmla="*/ 1403797 h 1918952"/>
              <a:gd name="connsiteX2" fmla="*/ 1223493 w 1223493"/>
              <a:gd name="connsiteY2" fmla="*/ 1918952 h 191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3493" h="1918952">
                <a:moveTo>
                  <a:pt x="51516" y="0"/>
                </a:moveTo>
                <a:lnTo>
                  <a:pt x="0" y="1403797"/>
                </a:lnTo>
                <a:lnTo>
                  <a:pt x="1223493" y="191895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6523482" y="290679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44"/>
          <p:cNvGrpSpPr/>
          <p:nvPr/>
        </p:nvGrpSpPr>
        <p:grpSpPr>
          <a:xfrm>
            <a:off x="5474209" y="808243"/>
            <a:ext cx="2221991" cy="2184442"/>
            <a:chOff x="5474209" y="1123244"/>
            <a:chExt cx="2221991" cy="2184442"/>
          </a:xfrm>
        </p:grpSpPr>
        <p:sp>
          <p:nvSpPr>
            <p:cNvPr id="93" name="Freeform 92"/>
            <p:cNvSpPr/>
            <p:nvPr/>
          </p:nvSpPr>
          <p:spPr>
            <a:xfrm>
              <a:off x="6607807" y="1191751"/>
              <a:ext cx="1088393" cy="1679534"/>
            </a:xfrm>
            <a:custGeom>
              <a:avLst/>
              <a:gdLst>
                <a:gd name="connsiteX0" fmla="*/ 0 w 1343696"/>
                <a:gd name="connsiteY0" fmla="*/ 0 h 2073499"/>
                <a:gd name="connsiteX1" fmla="*/ 1159099 w 1343696"/>
                <a:gd name="connsiteY1" fmla="*/ 759854 h 2073499"/>
                <a:gd name="connsiteX2" fmla="*/ 1107583 w 1343696"/>
                <a:gd name="connsiteY2" fmla="*/ 2073499 h 2073499"/>
                <a:gd name="connsiteX3" fmla="*/ 1107583 w 1343696"/>
                <a:gd name="connsiteY3" fmla="*/ 2073499 h 207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696" h="2073499">
                  <a:moveTo>
                    <a:pt x="0" y="0"/>
                  </a:moveTo>
                  <a:cubicBezTo>
                    <a:pt x="487251" y="207135"/>
                    <a:pt x="974502" y="414271"/>
                    <a:pt x="1159099" y="759854"/>
                  </a:cubicBezTo>
                  <a:cubicBezTo>
                    <a:pt x="1343696" y="1105437"/>
                    <a:pt x="1107583" y="2073499"/>
                    <a:pt x="1107583" y="2073499"/>
                  </a:cubicBezTo>
                  <a:lnTo>
                    <a:pt x="1107583" y="2073499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5595914" y="1744642"/>
              <a:ext cx="991029" cy="1554351"/>
            </a:xfrm>
            <a:custGeom>
              <a:avLst/>
              <a:gdLst>
                <a:gd name="connsiteX0" fmla="*/ 51516 w 1223493"/>
                <a:gd name="connsiteY0" fmla="*/ 0 h 1918952"/>
                <a:gd name="connsiteX1" fmla="*/ 0 w 1223493"/>
                <a:gd name="connsiteY1" fmla="*/ 1403797 h 1918952"/>
                <a:gd name="connsiteX2" fmla="*/ 1223493 w 1223493"/>
                <a:gd name="connsiteY2" fmla="*/ 1918952 h 191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3493" h="1918952">
                  <a:moveTo>
                    <a:pt x="51516" y="0"/>
                  </a:moveTo>
                  <a:lnTo>
                    <a:pt x="0" y="1403797"/>
                  </a:lnTo>
                  <a:lnTo>
                    <a:pt x="1223493" y="191895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653724" y="1756546"/>
              <a:ext cx="1929898" cy="153001"/>
            </a:xfrm>
            <a:custGeom>
              <a:avLst/>
              <a:gdLst>
                <a:gd name="connsiteX0" fmla="*/ 0 w 2382591"/>
                <a:gd name="connsiteY0" fmla="*/ 0 h 188890"/>
                <a:gd name="connsiteX1" fmla="*/ 1068946 w 2382591"/>
                <a:gd name="connsiteY1" fmla="*/ 180304 h 188890"/>
                <a:gd name="connsiteX2" fmla="*/ 2382591 w 2382591"/>
                <a:gd name="connsiteY2" fmla="*/ 51515 h 18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88890">
                  <a:moveTo>
                    <a:pt x="0" y="0"/>
                  </a:moveTo>
                  <a:cubicBezTo>
                    <a:pt x="335924" y="85859"/>
                    <a:pt x="671848" y="171718"/>
                    <a:pt x="1068946" y="180304"/>
                  </a:cubicBezTo>
                  <a:cubicBezTo>
                    <a:pt x="1466044" y="188890"/>
                    <a:pt x="1924317" y="120202"/>
                    <a:pt x="2382591" y="5151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653724" y="1234952"/>
              <a:ext cx="938870" cy="1637806"/>
            </a:xfrm>
            <a:custGeom>
              <a:avLst/>
              <a:gdLst>
                <a:gd name="connsiteX0" fmla="*/ 0 w 1159099"/>
                <a:gd name="connsiteY0" fmla="*/ 2021983 h 2021983"/>
                <a:gd name="connsiteX1" fmla="*/ 1159099 w 1159099"/>
                <a:gd name="connsiteY1" fmla="*/ 0 h 202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9099" h="2021983">
                  <a:moveTo>
                    <a:pt x="0" y="2021983"/>
                  </a:moveTo>
                  <a:lnTo>
                    <a:pt x="1159099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95"/>
            <p:cNvGrpSpPr/>
            <p:nvPr/>
          </p:nvGrpSpPr>
          <p:grpSpPr>
            <a:xfrm>
              <a:off x="5597653" y="1200445"/>
              <a:ext cx="1940330" cy="2107241"/>
              <a:chOff x="5402151" y="2036144"/>
              <a:chExt cx="2395470" cy="2601532"/>
            </a:xfrm>
          </p:grpSpPr>
          <p:sp>
            <p:nvSpPr>
              <p:cNvPr id="74" name="Freeform 73"/>
              <p:cNvSpPr/>
              <p:nvPr/>
            </p:nvSpPr>
            <p:spPr>
              <a:xfrm>
                <a:off x="5415030" y="2680087"/>
                <a:ext cx="2382591" cy="1416676"/>
              </a:xfrm>
              <a:custGeom>
                <a:avLst/>
                <a:gdLst>
                  <a:gd name="connsiteX0" fmla="*/ 0 w 2382591"/>
                  <a:gd name="connsiteY0" fmla="*/ 0 h 1416676"/>
                  <a:gd name="connsiteX1" fmla="*/ 1378039 w 2382591"/>
                  <a:gd name="connsiteY1" fmla="*/ 1043189 h 1416676"/>
                  <a:gd name="connsiteX2" fmla="*/ 2382591 w 2382591"/>
                  <a:gd name="connsiteY2" fmla="*/ 1416676 h 141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2591" h="1416676">
                    <a:moveTo>
                      <a:pt x="0" y="0"/>
                    </a:moveTo>
                    <a:cubicBezTo>
                      <a:pt x="490470" y="403538"/>
                      <a:pt x="980941" y="807076"/>
                      <a:pt x="1378039" y="1043189"/>
                    </a:cubicBezTo>
                    <a:cubicBezTo>
                      <a:pt x="1775137" y="1279302"/>
                      <a:pt x="2078864" y="1347989"/>
                      <a:pt x="2382591" y="1416676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5402151" y="2036144"/>
                <a:ext cx="1275008" cy="656822"/>
              </a:xfrm>
              <a:custGeom>
                <a:avLst/>
                <a:gdLst>
                  <a:gd name="connsiteX0" fmla="*/ 0 w 1275008"/>
                  <a:gd name="connsiteY0" fmla="*/ 656822 h 656822"/>
                  <a:gd name="connsiteX1" fmla="*/ 1275008 w 1275008"/>
                  <a:gd name="connsiteY1" fmla="*/ 0 h 656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5008" h="656822">
                    <a:moveTo>
                      <a:pt x="0" y="656822"/>
                    </a:moveTo>
                    <a:lnTo>
                      <a:pt x="1275008" y="0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6599886" y="4161158"/>
                <a:ext cx="1120462" cy="476518"/>
              </a:xfrm>
              <a:custGeom>
                <a:avLst/>
                <a:gdLst>
                  <a:gd name="connsiteX0" fmla="*/ 1120462 w 1120462"/>
                  <a:gd name="connsiteY0" fmla="*/ 0 h 476518"/>
                  <a:gd name="connsiteX1" fmla="*/ 0 w 1120462"/>
                  <a:gd name="connsiteY1" fmla="*/ 476518 h 476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20462" h="476518">
                    <a:moveTo>
                      <a:pt x="1120462" y="0"/>
                    </a:moveTo>
                    <a:lnTo>
                      <a:pt x="0" y="476518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Oval 83"/>
            <p:cNvSpPr/>
            <p:nvPr/>
          </p:nvSpPr>
          <p:spPr>
            <a:xfrm>
              <a:off x="6523482" y="1123244"/>
              <a:ext cx="185166" cy="185166"/>
            </a:xfrm>
            <a:prstGeom prst="ellipse">
              <a:avLst/>
            </a:prstGeom>
            <a:solidFill>
              <a:srgbClr val="0318E3"/>
            </a:solidFill>
            <a:ln w="31750">
              <a:solidFill>
                <a:srgbClr val="0318E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449312" y="1709603"/>
              <a:ext cx="185166" cy="185166"/>
            </a:xfrm>
            <a:prstGeom prst="ellipse">
              <a:avLst/>
            </a:prstGeom>
            <a:solidFill>
              <a:srgbClr val="00B050"/>
            </a:solidFill>
            <a:ln w="31750"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7418451" y="2789738"/>
              <a:ext cx="185166" cy="185166"/>
            </a:xfrm>
            <a:prstGeom prst="ellipse">
              <a:avLst/>
            </a:prstGeom>
            <a:solidFill>
              <a:srgbClr val="0318E3"/>
            </a:solidFill>
            <a:ln w="31750">
              <a:solidFill>
                <a:srgbClr val="0318E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535931" y="2789738"/>
              <a:ext cx="185166" cy="185166"/>
            </a:xfrm>
            <a:prstGeom prst="ellipse">
              <a:avLst/>
            </a:prstGeom>
            <a:solidFill>
              <a:srgbClr val="00B050"/>
            </a:solidFill>
            <a:ln w="31750"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5474209" y="1663360"/>
              <a:ext cx="185166" cy="18516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028703" y="762000"/>
            <a:ext cx="2098547" cy="2283714"/>
            <a:chOff x="5067300" y="1943100"/>
            <a:chExt cx="2590800" cy="2819400"/>
          </a:xfrm>
        </p:grpSpPr>
        <p:sp>
          <p:nvSpPr>
            <p:cNvPr id="42" name="Freeform 41"/>
            <p:cNvSpPr/>
            <p:nvPr/>
          </p:nvSpPr>
          <p:spPr>
            <a:xfrm>
              <a:off x="5186430" y="2737297"/>
              <a:ext cx="2382591" cy="1416676"/>
            </a:xfrm>
            <a:custGeom>
              <a:avLst/>
              <a:gdLst>
                <a:gd name="connsiteX0" fmla="*/ 0 w 2382591"/>
                <a:gd name="connsiteY0" fmla="*/ 0 h 1416676"/>
                <a:gd name="connsiteX1" fmla="*/ 1378039 w 2382591"/>
                <a:gd name="connsiteY1" fmla="*/ 1043189 h 1416676"/>
                <a:gd name="connsiteX2" fmla="*/ 2382591 w 2382591"/>
                <a:gd name="connsiteY2" fmla="*/ 1416676 h 1416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416676">
                  <a:moveTo>
                    <a:pt x="0" y="0"/>
                  </a:moveTo>
                  <a:cubicBezTo>
                    <a:pt x="490470" y="403538"/>
                    <a:pt x="980941" y="807076"/>
                    <a:pt x="1378039" y="1043189"/>
                  </a:cubicBezTo>
                  <a:cubicBezTo>
                    <a:pt x="1775137" y="1279302"/>
                    <a:pt x="2078864" y="1347989"/>
                    <a:pt x="2382591" y="1416676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5173551" y="2093354"/>
              <a:ext cx="1275008" cy="656822"/>
            </a:xfrm>
            <a:custGeom>
              <a:avLst/>
              <a:gdLst>
                <a:gd name="connsiteX0" fmla="*/ 0 w 1275008"/>
                <a:gd name="connsiteY0" fmla="*/ 656822 h 656822"/>
                <a:gd name="connsiteX1" fmla="*/ 1275008 w 1275008"/>
                <a:gd name="connsiteY1" fmla="*/ 0 h 65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5008" h="656822">
                  <a:moveTo>
                    <a:pt x="0" y="656822"/>
                  </a:moveTo>
                  <a:lnTo>
                    <a:pt x="1275008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5250824" y="2763055"/>
              <a:ext cx="2382591" cy="188890"/>
            </a:xfrm>
            <a:custGeom>
              <a:avLst/>
              <a:gdLst>
                <a:gd name="connsiteX0" fmla="*/ 0 w 2382591"/>
                <a:gd name="connsiteY0" fmla="*/ 0 h 188890"/>
                <a:gd name="connsiteX1" fmla="*/ 1068946 w 2382591"/>
                <a:gd name="connsiteY1" fmla="*/ 180304 h 188890"/>
                <a:gd name="connsiteX2" fmla="*/ 2382591 w 2382591"/>
                <a:gd name="connsiteY2" fmla="*/ 51515 h 18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88890">
                  <a:moveTo>
                    <a:pt x="0" y="0"/>
                  </a:moveTo>
                  <a:cubicBezTo>
                    <a:pt x="335924" y="85859"/>
                    <a:pt x="671848" y="171718"/>
                    <a:pt x="1068946" y="180304"/>
                  </a:cubicBezTo>
                  <a:cubicBezTo>
                    <a:pt x="1466044" y="188890"/>
                    <a:pt x="1924317" y="120202"/>
                    <a:pt x="2382591" y="5151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5250824" y="2119111"/>
              <a:ext cx="1159099" cy="2021983"/>
            </a:xfrm>
            <a:custGeom>
              <a:avLst/>
              <a:gdLst>
                <a:gd name="connsiteX0" fmla="*/ 0 w 1159099"/>
                <a:gd name="connsiteY0" fmla="*/ 2021983 h 2021983"/>
                <a:gd name="connsiteX1" fmla="*/ 1159099 w 1159099"/>
                <a:gd name="connsiteY1" fmla="*/ 0 h 202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9099" h="2021983">
                  <a:moveTo>
                    <a:pt x="0" y="2021983"/>
                  </a:moveTo>
                  <a:lnTo>
                    <a:pt x="1159099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6371286" y="4218368"/>
              <a:ext cx="1120462" cy="476518"/>
            </a:xfrm>
            <a:custGeom>
              <a:avLst/>
              <a:gdLst>
                <a:gd name="connsiteX0" fmla="*/ 1120462 w 1120462"/>
                <a:gd name="connsiteY0" fmla="*/ 0 h 476518"/>
                <a:gd name="connsiteX1" fmla="*/ 0 w 1120462"/>
                <a:gd name="connsiteY1" fmla="*/ 476518 h 4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0462" h="476518">
                  <a:moveTo>
                    <a:pt x="1120462" y="0"/>
                  </a:moveTo>
                  <a:lnTo>
                    <a:pt x="0" y="476518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105400" y="2667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286500" y="19431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429500" y="2667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391400" y="40005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6286500" y="45339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5067300" y="4000500"/>
              <a:ext cx="228600" cy="2286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B050"/>
                </a:solidFill>
              </a:endParaRPr>
            </a:p>
          </p:txBody>
        </p:sp>
      </p:grpSp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subdivision</a:t>
            </a:r>
            <a:r>
              <a:rPr lang="en-US" sz="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95"/>
          <p:cNvGrpSpPr/>
          <p:nvPr/>
        </p:nvGrpSpPr>
        <p:grpSpPr>
          <a:xfrm>
            <a:off x="1139088" y="4022054"/>
            <a:ext cx="1940330" cy="2107241"/>
            <a:chOff x="5402151" y="2036144"/>
            <a:chExt cx="2395470" cy="2601532"/>
          </a:xfrm>
        </p:grpSpPr>
        <p:sp>
          <p:nvSpPr>
            <p:cNvPr id="106" name="Freeform 105"/>
            <p:cNvSpPr/>
            <p:nvPr/>
          </p:nvSpPr>
          <p:spPr>
            <a:xfrm>
              <a:off x="5415030" y="2680087"/>
              <a:ext cx="2382591" cy="1416676"/>
            </a:xfrm>
            <a:custGeom>
              <a:avLst/>
              <a:gdLst>
                <a:gd name="connsiteX0" fmla="*/ 0 w 2382591"/>
                <a:gd name="connsiteY0" fmla="*/ 0 h 1416676"/>
                <a:gd name="connsiteX1" fmla="*/ 1378039 w 2382591"/>
                <a:gd name="connsiteY1" fmla="*/ 1043189 h 1416676"/>
                <a:gd name="connsiteX2" fmla="*/ 2382591 w 2382591"/>
                <a:gd name="connsiteY2" fmla="*/ 1416676 h 1416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2591" h="1416676">
                  <a:moveTo>
                    <a:pt x="0" y="0"/>
                  </a:moveTo>
                  <a:cubicBezTo>
                    <a:pt x="490470" y="403538"/>
                    <a:pt x="980941" y="807076"/>
                    <a:pt x="1378039" y="1043189"/>
                  </a:cubicBezTo>
                  <a:cubicBezTo>
                    <a:pt x="1775137" y="1279302"/>
                    <a:pt x="2078864" y="1347989"/>
                    <a:pt x="2382591" y="1416676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5402151" y="2036144"/>
              <a:ext cx="1275008" cy="656822"/>
            </a:xfrm>
            <a:custGeom>
              <a:avLst/>
              <a:gdLst>
                <a:gd name="connsiteX0" fmla="*/ 0 w 1275008"/>
                <a:gd name="connsiteY0" fmla="*/ 656822 h 656822"/>
                <a:gd name="connsiteX1" fmla="*/ 1275008 w 1275008"/>
                <a:gd name="connsiteY1" fmla="*/ 0 h 65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5008" h="656822">
                  <a:moveTo>
                    <a:pt x="0" y="656822"/>
                  </a:moveTo>
                  <a:lnTo>
                    <a:pt x="1275008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6599886" y="4161158"/>
              <a:ext cx="1120462" cy="476518"/>
            </a:xfrm>
            <a:custGeom>
              <a:avLst/>
              <a:gdLst>
                <a:gd name="connsiteX0" fmla="*/ 1120462 w 1120462"/>
                <a:gd name="connsiteY0" fmla="*/ 0 h 476518"/>
                <a:gd name="connsiteX1" fmla="*/ 0 w 1120462"/>
                <a:gd name="connsiteY1" fmla="*/ 476518 h 4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0462" h="476518">
                  <a:moveTo>
                    <a:pt x="1120462" y="0"/>
                  </a:moveTo>
                  <a:lnTo>
                    <a:pt x="0" y="476518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Oval 108"/>
          <p:cNvSpPr/>
          <p:nvPr/>
        </p:nvSpPr>
        <p:spPr>
          <a:xfrm>
            <a:off x="2064917" y="3944853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2959886" y="5611347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2064917" y="604340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1015644" y="4484969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3880549" y="4680551"/>
            <a:ext cx="991029" cy="1554351"/>
          </a:xfrm>
          <a:custGeom>
            <a:avLst/>
            <a:gdLst>
              <a:gd name="connsiteX0" fmla="*/ 51516 w 1223493"/>
              <a:gd name="connsiteY0" fmla="*/ 0 h 1918952"/>
              <a:gd name="connsiteX1" fmla="*/ 0 w 1223493"/>
              <a:gd name="connsiteY1" fmla="*/ 1403797 h 1918952"/>
              <a:gd name="connsiteX2" fmla="*/ 1223493 w 1223493"/>
              <a:gd name="connsiteY2" fmla="*/ 1918952 h 191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3493" h="1918952">
                <a:moveTo>
                  <a:pt x="51516" y="0"/>
                </a:moveTo>
                <a:lnTo>
                  <a:pt x="0" y="1403797"/>
                </a:lnTo>
                <a:lnTo>
                  <a:pt x="1223493" y="191895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3938359" y="4692455"/>
            <a:ext cx="1929898" cy="153001"/>
          </a:xfrm>
          <a:custGeom>
            <a:avLst/>
            <a:gdLst>
              <a:gd name="connsiteX0" fmla="*/ 0 w 2382591"/>
              <a:gd name="connsiteY0" fmla="*/ 0 h 188890"/>
              <a:gd name="connsiteX1" fmla="*/ 1068946 w 2382591"/>
              <a:gd name="connsiteY1" fmla="*/ 180304 h 188890"/>
              <a:gd name="connsiteX2" fmla="*/ 2382591 w 2382591"/>
              <a:gd name="connsiteY2" fmla="*/ 51515 h 188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2591" h="188890">
                <a:moveTo>
                  <a:pt x="0" y="0"/>
                </a:moveTo>
                <a:cubicBezTo>
                  <a:pt x="335924" y="85859"/>
                  <a:pt x="671848" y="171718"/>
                  <a:pt x="1068946" y="180304"/>
                </a:cubicBezTo>
                <a:cubicBezTo>
                  <a:pt x="1466044" y="188890"/>
                  <a:pt x="1924317" y="120202"/>
                  <a:pt x="2382591" y="5151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5733947" y="4645512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4808117" y="6157701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3820566" y="5725647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758844" y="4599269"/>
            <a:ext cx="185166" cy="185166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Freeform 129"/>
          <p:cNvSpPr/>
          <p:nvPr/>
        </p:nvSpPr>
        <p:spPr>
          <a:xfrm>
            <a:off x="7597542" y="4127660"/>
            <a:ext cx="1088393" cy="1679534"/>
          </a:xfrm>
          <a:custGeom>
            <a:avLst/>
            <a:gdLst>
              <a:gd name="connsiteX0" fmla="*/ 0 w 1343696"/>
              <a:gd name="connsiteY0" fmla="*/ 0 h 2073499"/>
              <a:gd name="connsiteX1" fmla="*/ 1159099 w 1343696"/>
              <a:gd name="connsiteY1" fmla="*/ 759854 h 2073499"/>
              <a:gd name="connsiteX2" fmla="*/ 1107583 w 1343696"/>
              <a:gd name="connsiteY2" fmla="*/ 2073499 h 2073499"/>
              <a:gd name="connsiteX3" fmla="*/ 1107583 w 1343696"/>
              <a:gd name="connsiteY3" fmla="*/ 2073499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3696" h="2073499">
                <a:moveTo>
                  <a:pt x="0" y="0"/>
                </a:moveTo>
                <a:cubicBezTo>
                  <a:pt x="487251" y="207135"/>
                  <a:pt x="974502" y="414271"/>
                  <a:pt x="1159099" y="759854"/>
                </a:cubicBezTo>
                <a:cubicBezTo>
                  <a:pt x="1343696" y="1105437"/>
                  <a:pt x="1107583" y="2073499"/>
                  <a:pt x="1107583" y="2073499"/>
                </a:cubicBezTo>
                <a:lnTo>
                  <a:pt x="1107583" y="2073499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6643459" y="4170861"/>
            <a:ext cx="938870" cy="1637806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8439047" y="4645512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8408186" y="5725647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6525666" y="5725647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2171700" y="40664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4876800" y="42188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7581900" y="42569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19050"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505700" y="6123899"/>
            <a:ext cx="185166" cy="185166"/>
          </a:xfrm>
          <a:prstGeom prst="ellipse">
            <a:avLst/>
          </a:prstGeom>
          <a:solidFill>
            <a:schemeClr val="tx1">
              <a:alpha val="42000"/>
            </a:schemeClr>
          </a:solidFill>
          <a:ln w="25400">
            <a:solidFill>
              <a:schemeClr val="tx1">
                <a:alpha val="44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6553200" y="904199"/>
            <a:ext cx="45719" cy="1981200"/>
          </a:xfrm>
          <a:custGeom>
            <a:avLst/>
            <a:gdLst>
              <a:gd name="connsiteX0" fmla="*/ 0 w 1159099"/>
              <a:gd name="connsiteY0" fmla="*/ 2021983 h 2021983"/>
              <a:gd name="connsiteX1" fmla="*/ 1159099 w 1159099"/>
              <a:gd name="connsiteY1" fmla="*/ 0 h 202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9099" h="2021983">
                <a:moveTo>
                  <a:pt x="0" y="2021983"/>
                </a:moveTo>
                <a:lnTo>
                  <a:pt x="1159099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477000" y="1785833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2095500" y="4904699"/>
            <a:ext cx="185166" cy="185166"/>
          </a:xfrm>
          <a:prstGeom prst="ellipse">
            <a:avLst/>
          </a:prstGeom>
          <a:solidFill>
            <a:srgbClr val="00B050">
              <a:alpha val="43000"/>
            </a:srgbClr>
          </a:solidFill>
          <a:ln w="31750">
            <a:solidFill>
              <a:srgbClr val="00B050">
                <a:alpha val="44000"/>
              </a:srgb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800600" y="5057099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505700" y="5095199"/>
            <a:ext cx="185166" cy="185166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2" name="Straight Connector 131"/>
          <p:cNvCxnSpPr>
            <a:stCxn id="123" idx="4"/>
            <a:endCxn id="113" idx="0"/>
          </p:cNvCxnSpPr>
          <p:nvPr/>
        </p:nvCxnSpPr>
        <p:spPr>
          <a:xfrm rot="5400000">
            <a:off x="4406075" y="5712991"/>
            <a:ext cx="957834" cy="1638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7149274" y="4613425"/>
            <a:ext cx="957834" cy="1638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38"/>
          <p:cNvSpPr/>
          <p:nvPr/>
        </p:nvSpPr>
        <p:spPr>
          <a:xfrm>
            <a:off x="7513217" y="4059153"/>
            <a:ext cx="185166" cy="185166"/>
          </a:xfrm>
          <a:prstGeom prst="ellipse">
            <a:avLst/>
          </a:prstGeom>
          <a:solidFill>
            <a:srgbClr val="0318E3"/>
          </a:solidFill>
          <a:ln w="31750">
            <a:solidFill>
              <a:srgbClr val="0318E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ounded Rectangular Callout 135"/>
          <p:cNvSpPr/>
          <p:nvPr/>
        </p:nvSpPr>
        <p:spPr>
          <a:xfrm>
            <a:off x="3543300" y="1970999"/>
            <a:ext cx="1961536" cy="398206"/>
          </a:xfrm>
          <a:prstGeom prst="wedgeRoundRectCallout">
            <a:avLst>
              <a:gd name="adj1" fmla="val 99966"/>
              <a:gd name="adj2" fmla="val -74089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Division vertex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Date Placeholder 1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124" name="Slide Number Placeholder 1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1" name="Footer Placeholder 1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685800" y="685800"/>
            <a:ext cx="2743200" cy="2552700"/>
            <a:chOff x="685800" y="685800"/>
            <a:chExt cx="2743200" cy="2552700"/>
          </a:xfrm>
        </p:grpSpPr>
        <p:sp>
          <p:nvSpPr>
            <p:cNvPr id="138" name="TextBox 137"/>
            <p:cNvSpPr txBox="1"/>
            <p:nvPr/>
          </p:nvSpPr>
          <p:spPr>
            <a:xfrm>
              <a:off x="762000" y="1257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85800" y="22479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752600" y="286916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3162300" y="2400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124200" y="12954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286000" y="6858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5143500" y="647700"/>
            <a:ext cx="2743200" cy="2590800"/>
            <a:chOff x="685800" y="647700"/>
            <a:chExt cx="2743200" cy="2590800"/>
          </a:xfrm>
        </p:grpSpPr>
        <p:sp>
          <p:nvSpPr>
            <p:cNvPr id="150" name="TextBox 149"/>
            <p:cNvSpPr txBox="1"/>
            <p:nvPr/>
          </p:nvSpPr>
          <p:spPr>
            <a:xfrm>
              <a:off x="762000" y="1257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85800" y="233576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1752600" y="286916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3162300" y="24003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3124200" y="12954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2286000" y="647700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6629400" y="1726168"/>
            <a:ext cx="2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9300" y="24765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41</a:t>
            </a:fld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57200" y="1371600"/>
            <a:ext cx="4800600" cy="3962400"/>
            <a:chOff x="457200" y="1371600"/>
            <a:chExt cx="4800600" cy="3962400"/>
          </a:xfrm>
        </p:grpSpPr>
        <p:sp>
          <p:nvSpPr>
            <p:cNvPr id="5" name="Freeform 4"/>
            <p:cNvSpPr/>
            <p:nvPr/>
          </p:nvSpPr>
          <p:spPr>
            <a:xfrm>
              <a:off x="2549236" y="2722418"/>
              <a:ext cx="1108364" cy="1122218"/>
            </a:xfrm>
            <a:custGeom>
              <a:avLst/>
              <a:gdLst>
                <a:gd name="connsiteX0" fmla="*/ 304800 w 1108364"/>
                <a:gd name="connsiteY0" fmla="*/ 55418 h 1122218"/>
                <a:gd name="connsiteX1" fmla="*/ 429491 w 1108364"/>
                <a:gd name="connsiteY1" fmla="*/ 83127 h 1122218"/>
                <a:gd name="connsiteX2" fmla="*/ 498764 w 1108364"/>
                <a:gd name="connsiteY2" fmla="*/ 0 h 1122218"/>
                <a:gd name="connsiteX3" fmla="*/ 831273 w 1108364"/>
                <a:gd name="connsiteY3" fmla="*/ 152400 h 1122218"/>
                <a:gd name="connsiteX4" fmla="*/ 997528 w 1108364"/>
                <a:gd name="connsiteY4" fmla="*/ 401782 h 1122218"/>
                <a:gd name="connsiteX5" fmla="*/ 1080655 w 1108364"/>
                <a:gd name="connsiteY5" fmla="*/ 775855 h 1122218"/>
                <a:gd name="connsiteX6" fmla="*/ 1108364 w 1108364"/>
                <a:gd name="connsiteY6" fmla="*/ 1122218 h 1122218"/>
                <a:gd name="connsiteX7" fmla="*/ 124691 w 1108364"/>
                <a:gd name="connsiteY7" fmla="*/ 900546 h 1122218"/>
                <a:gd name="connsiteX8" fmla="*/ 69273 w 1108364"/>
                <a:gd name="connsiteY8" fmla="*/ 803564 h 1122218"/>
                <a:gd name="connsiteX9" fmla="*/ 0 w 1108364"/>
                <a:gd name="connsiteY9" fmla="*/ 748146 h 1122218"/>
                <a:gd name="connsiteX10" fmla="*/ 304800 w 1108364"/>
                <a:gd name="connsiteY10" fmla="*/ 55418 h 1122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8364" h="1122218">
                  <a:moveTo>
                    <a:pt x="304800" y="55418"/>
                  </a:moveTo>
                  <a:lnTo>
                    <a:pt x="429491" y="83127"/>
                  </a:lnTo>
                  <a:lnTo>
                    <a:pt x="498764" y="0"/>
                  </a:lnTo>
                  <a:lnTo>
                    <a:pt x="831273" y="152400"/>
                  </a:lnTo>
                  <a:lnTo>
                    <a:pt x="997528" y="401782"/>
                  </a:lnTo>
                  <a:lnTo>
                    <a:pt x="1080655" y="775855"/>
                  </a:lnTo>
                  <a:lnTo>
                    <a:pt x="1108364" y="1122218"/>
                  </a:lnTo>
                  <a:lnTo>
                    <a:pt x="124691" y="900546"/>
                  </a:lnTo>
                  <a:lnTo>
                    <a:pt x="69273" y="803564"/>
                  </a:lnTo>
                  <a:lnTo>
                    <a:pt x="0" y="748146"/>
                  </a:lnTo>
                  <a:lnTo>
                    <a:pt x="304800" y="5541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029200" y="50292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12"/>
            <p:cNvGrpSpPr/>
            <p:nvPr/>
          </p:nvGrpSpPr>
          <p:grpSpPr>
            <a:xfrm>
              <a:off x="457200" y="1371600"/>
              <a:ext cx="2514600" cy="3962400"/>
              <a:chOff x="457200" y="1143000"/>
              <a:chExt cx="2514600" cy="39624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457200" y="4876800"/>
                <a:ext cx="228600" cy="2286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743200" y="1143000"/>
                <a:ext cx="228600" cy="2286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535709" y="1316182"/>
                <a:ext cx="2193636" cy="3546763"/>
              </a:xfrm>
              <a:custGeom>
                <a:avLst/>
                <a:gdLst>
                  <a:gd name="connsiteX0" fmla="*/ 2193636 w 2193636"/>
                  <a:gd name="connsiteY0" fmla="*/ 0 h 3546763"/>
                  <a:gd name="connsiteX1" fmla="*/ 780473 w 2193636"/>
                  <a:gd name="connsiteY1" fmla="*/ 484909 h 3546763"/>
                  <a:gd name="connsiteX2" fmla="*/ 129309 w 2193636"/>
                  <a:gd name="connsiteY2" fmla="*/ 1717963 h 3546763"/>
                  <a:gd name="connsiteX3" fmla="*/ 4618 w 2193636"/>
                  <a:gd name="connsiteY3" fmla="*/ 3546763 h 354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93636" h="3546763">
                    <a:moveTo>
                      <a:pt x="2193636" y="0"/>
                    </a:moveTo>
                    <a:cubicBezTo>
                      <a:pt x="1659081" y="99291"/>
                      <a:pt x="1124527" y="198582"/>
                      <a:pt x="780473" y="484909"/>
                    </a:cubicBezTo>
                    <a:cubicBezTo>
                      <a:pt x="436419" y="771236"/>
                      <a:pt x="258618" y="1207654"/>
                      <a:pt x="129309" y="1717963"/>
                    </a:cubicBezTo>
                    <a:cubicBezTo>
                      <a:pt x="0" y="2228272"/>
                      <a:pt x="2309" y="2887517"/>
                      <a:pt x="4618" y="3546763"/>
                    </a:cubicBezTo>
                  </a:path>
                </a:pathLst>
              </a:cu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Freeform 10"/>
            <p:cNvSpPr/>
            <p:nvPr/>
          </p:nvSpPr>
          <p:spPr>
            <a:xfrm>
              <a:off x="2992582" y="1530927"/>
              <a:ext cx="2119745" cy="3491346"/>
            </a:xfrm>
            <a:custGeom>
              <a:avLst/>
              <a:gdLst>
                <a:gd name="connsiteX0" fmla="*/ 0 w 2119745"/>
                <a:gd name="connsiteY0" fmla="*/ 0 h 3491346"/>
                <a:gd name="connsiteX1" fmla="*/ 1357745 w 2119745"/>
                <a:gd name="connsiteY1" fmla="*/ 374073 h 3491346"/>
                <a:gd name="connsiteX2" fmla="*/ 1773382 w 2119745"/>
                <a:gd name="connsiteY2" fmla="*/ 1039091 h 3491346"/>
                <a:gd name="connsiteX3" fmla="*/ 2036618 w 2119745"/>
                <a:gd name="connsiteY3" fmla="*/ 2396837 h 3491346"/>
                <a:gd name="connsiteX4" fmla="*/ 2119745 w 2119745"/>
                <a:gd name="connsiteY4" fmla="*/ 3491346 h 349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9745" h="3491346">
                  <a:moveTo>
                    <a:pt x="0" y="0"/>
                  </a:moveTo>
                  <a:cubicBezTo>
                    <a:pt x="531090" y="100445"/>
                    <a:pt x="1062181" y="200891"/>
                    <a:pt x="1357745" y="374073"/>
                  </a:cubicBezTo>
                  <a:cubicBezTo>
                    <a:pt x="1653309" y="547255"/>
                    <a:pt x="1660237" y="701964"/>
                    <a:pt x="1773382" y="1039091"/>
                  </a:cubicBezTo>
                  <a:cubicBezTo>
                    <a:pt x="1886528" y="1376218"/>
                    <a:pt x="1978891" y="1988128"/>
                    <a:pt x="2036618" y="2396837"/>
                  </a:cubicBezTo>
                  <a:cubicBezTo>
                    <a:pt x="2094345" y="2805546"/>
                    <a:pt x="2107045" y="3148446"/>
                    <a:pt x="2119745" y="3491346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endCxn id="6" idx="3"/>
            </p:cNvCxnSpPr>
            <p:nvPr/>
          </p:nvCxnSpPr>
          <p:spPr>
            <a:xfrm>
              <a:off x="685800" y="5219700"/>
              <a:ext cx="4376878" cy="46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743200" y="1371600"/>
              <a:ext cx="228600" cy="228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</a:rPr>
                <a:t>3</a:t>
              </a:r>
              <a:endParaRPr 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57200" y="5105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029200" y="50292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253613" y="4594123"/>
              <a:ext cx="3746090" cy="631722"/>
            </a:xfrm>
            <a:custGeom>
              <a:avLst/>
              <a:gdLst>
                <a:gd name="connsiteX0" fmla="*/ 0 w 3746090"/>
                <a:gd name="connsiteY0" fmla="*/ 0 h 631722"/>
                <a:gd name="connsiteX1" fmla="*/ 2875935 w 3746090"/>
                <a:gd name="connsiteY1" fmla="*/ 530942 h 631722"/>
                <a:gd name="connsiteX2" fmla="*/ 3746090 w 3746090"/>
                <a:gd name="connsiteY2" fmla="*/ 604683 h 631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46090" h="631722">
                  <a:moveTo>
                    <a:pt x="0" y="0"/>
                  </a:moveTo>
                  <a:lnTo>
                    <a:pt x="2875935" y="530942"/>
                  </a:lnTo>
                  <a:cubicBezTo>
                    <a:pt x="3500283" y="631722"/>
                    <a:pt x="3623186" y="618202"/>
                    <a:pt x="3746090" y="604683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4" idx="7"/>
            </p:cNvCxnSpPr>
            <p:nvPr/>
          </p:nvCxnSpPr>
          <p:spPr>
            <a:xfrm rot="5400000" flipH="1" flipV="1">
              <a:off x="614222" y="4652822"/>
              <a:ext cx="524156" cy="4479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1066800" y="4419600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101213" y="1541206"/>
              <a:ext cx="1656735" cy="2890684"/>
            </a:xfrm>
            <a:custGeom>
              <a:avLst/>
              <a:gdLst>
                <a:gd name="connsiteX0" fmla="*/ 49161 w 1656735"/>
                <a:gd name="connsiteY0" fmla="*/ 2890684 h 2890684"/>
                <a:gd name="connsiteX1" fmla="*/ 78658 w 1656735"/>
                <a:gd name="connsiteY1" fmla="*/ 1799304 h 2890684"/>
                <a:gd name="connsiteX2" fmla="*/ 521110 w 1656735"/>
                <a:gd name="connsiteY2" fmla="*/ 752168 h 2890684"/>
                <a:gd name="connsiteX3" fmla="*/ 1656735 w 1656735"/>
                <a:gd name="connsiteY3" fmla="*/ 0 h 2890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6735" h="2890684">
                  <a:moveTo>
                    <a:pt x="49161" y="2890684"/>
                  </a:moveTo>
                  <a:cubicBezTo>
                    <a:pt x="24580" y="2523203"/>
                    <a:pt x="0" y="2155723"/>
                    <a:pt x="78658" y="1799304"/>
                  </a:cubicBezTo>
                  <a:cubicBezTo>
                    <a:pt x="157316" y="1442885"/>
                    <a:pt x="258097" y="1052052"/>
                    <a:pt x="521110" y="752168"/>
                  </a:cubicBezTo>
                  <a:cubicBezTo>
                    <a:pt x="784123" y="452284"/>
                    <a:pt x="1220429" y="226142"/>
                    <a:pt x="1656735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667000" y="19812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238865" y="2086897"/>
              <a:ext cx="1401096" cy="2344993"/>
            </a:xfrm>
            <a:custGeom>
              <a:avLst/>
              <a:gdLst>
                <a:gd name="connsiteX0" fmla="*/ 0 w 1401096"/>
                <a:gd name="connsiteY0" fmla="*/ 2344993 h 2344993"/>
                <a:gd name="connsiteX1" fmla="*/ 191729 w 1401096"/>
                <a:gd name="connsiteY1" fmla="*/ 1356851 h 2344993"/>
                <a:gd name="connsiteX2" fmla="*/ 648929 w 1401096"/>
                <a:gd name="connsiteY2" fmla="*/ 457200 h 2344993"/>
                <a:gd name="connsiteX3" fmla="*/ 1401096 w 1401096"/>
                <a:gd name="connsiteY3" fmla="*/ 0 h 2344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1096" h="2344993">
                  <a:moveTo>
                    <a:pt x="0" y="2344993"/>
                  </a:moveTo>
                  <a:cubicBezTo>
                    <a:pt x="41787" y="2008238"/>
                    <a:pt x="83574" y="1671483"/>
                    <a:pt x="191729" y="1356851"/>
                  </a:cubicBezTo>
                  <a:cubicBezTo>
                    <a:pt x="299884" y="1042219"/>
                    <a:pt x="447368" y="683342"/>
                    <a:pt x="648929" y="457200"/>
                  </a:cubicBezTo>
                  <a:cubicBezTo>
                    <a:pt x="850490" y="231058"/>
                    <a:pt x="1125793" y="115529"/>
                    <a:pt x="1401096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0" idx="0"/>
              <a:endCxn id="13" idx="4"/>
            </p:cNvCxnSpPr>
            <p:nvPr/>
          </p:nvCxnSpPr>
          <p:spPr>
            <a:xfrm rot="5400000" flipH="1" flipV="1">
              <a:off x="2628900" y="1752600"/>
              <a:ext cx="381000" cy="76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eform 22"/>
            <p:cNvSpPr/>
            <p:nvPr/>
          </p:nvSpPr>
          <p:spPr>
            <a:xfrm>
              <a:off x="2875935" y="2086897"/>
              <a:ext cx="2123768" cy="3097161"/>
            </a:xfrm>
            <a:custGeom>
              <a:avLst/>
              <a:gdLst>
                <a:gd name="connsiteX0" fmla="*/ 0 w 2123768"/>
                <a:gd name="connsiteY0" fmla="*/ 0 h 3097161"/>
                <a:gd name="connsiteX1" fmla="*/ 707923 w 2123768"/>
                <a:gd name="connsiteY1" fmla="*/ 162232 h 3097161"/>
                <a:gd name="connsiteX2" fmla="*/ 1209368 w 2123768"/>
                <a:gd name="connsiteY2" fmla="*/ 604684 h 3097161"/>
                <a:gd name="connsiteX3" fmla="*/ 1607575 w 2123768"/>
                <a:gd name="connsiteY3" fmla="*/ 1445342 h 3097161"/>
                <a:gd name="connsiteX4" fmla="*/ 2123768 w 2123768"/>
                <a:gd name="connsiteY4" fmla="*/ 3097161 h 3097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768" h="3097161">
                  <a:moveTo>
                    <a:pt x="0" y="0"/>
                  </a:moveTo>
                  <a:cubicBezTo>
                    <a:pt x="253181" y="30725"/>
                    <a:pt x="506362" y="61451"/>
                    <a:pt x="707923" y="162232"/>
                  </a:cubicBezTo>
                  <a:cubicBezTo>
                    <a:pt x="909484" y="263013"/>
                    <a:pt x="1059426" y="390832"/>
                    <a:pt x="1209368" y="604684"/>
                  </a:cubicBezTo>
                  <a:cubicBezTo>
                    <a:pt x="1359310" y="818536"/>
                    <a:pt x="1455175" y="1029929"/>
                    <a:pt x="1607575" y="1445342"/>
                  </a:cubicBezTo>
                  <a:cubicBezTo>
                    <a:pt x="1759975" y="1860755"/>
                    <a:pt x="1941871" y="2478958"/>
                    <a:pt x="2123768" y="3097161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038600" y="4495800"/>
              <a:ext cx="228600" cy="228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</a:rPr>
                <a:t>3</a:t>
              </a:r>
              <a:endParaRPr lang="en-US" sz="1600" dirty="0">
                <a:solidFill>
                  <a:srgbClr val="00B050"/>
                </a:solidFill>
              </a:endParaRPr>
            </a:p>
          </p:txBody>
        </p:sp>
        <p:cxnSp>
          <p:nvCxnSpPr>
            <p:cNvPr id="25" name="Straight Connector 24"/>
            <p:cNvCxnSpPr>
              <a:stCxn id="24" idx="6"/>
              <a:endCxn id="23" idx="4"/>
            </p:cNvCxnSpPr>
            <p:nvPr/>
          </p:nvCxnSpPr>
          <p:spPr>
            <a:xfrm>
              <a:off x="4267200" y="4610100"/>
              <a:ext cx="732503" cy="5739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8" idx="6"/>
              <a:endCxn id="24" idx="2"/>
            </p:cNvCxnSpPr>
            <p:nvPr/>
          </p:nvCxnSpPr>
          <p:spPr>
            <a:xfrm>
              <a:off x="1295400" y="4533900"/>
              <a:ext cx="2743200" cy="76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>
              <a:off x="2895600" y="2133600"/>
              <a:ext cx="1263445" cy="2342535"/>
            </a:xfrm>
            <a:custGeom>
              <a:avLst/>
              <a:gdLst>
                <a:gd name="connsiteX0" fmla="*/ 1327355 w 1327355"/>
                <a:gd name="connsiteY0" fmla="*/ 2344993 h 2344993"/>
                <a:gd name="connsiteX1" fmla="*/ 1238865 w 1327355"/>
                <a:gd name="connsiteY1" fmla="*/ 1371600 h 2344993"/>
                <a:gd name="connsiteX2" fmla="*/ 929149 w 1327355"/>
                <a:gd name="connsiteY2" fmla="*/ 589935 h 2344993"/>
                <a:gd name="connsiteX3" fmla="*/ 442452 w 1327355"/>
                <a:gd name="connsiteY3" fmla="*/ 147484 h 2344993"/>
                <a:gd name="connsiteX4" fmla="*/ 0 w 1327355"/>
                <a:gd name="connsiteY4" fmla="*/ 0 h 2344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7355" h="2344993">
                  <a:moveTo>
                    <a:pt x="1327355" y="2344993"/>
                  </a:moveTo>
                  <a:cubicBezTo>
                    <a:pt x="1316294" y="2004551"/>
                    <a:pt x="1305233" y="1664110"/>
                    <a:pt x="1238865" y="1371600"/>
                  </a:cubicBezTo>
                  <a:cubicBezTo>
                    <a:pt x="1172497" y="1079090"/>
                    <a:pt x="1061885" y="793954"/>
                    <a:pt x="929149" y="589935"/>
                  </a:cubicBezTo>
                  <a:cubicBezTo>
                    <a:pt x="796414" y="385916"/>
                    <a:pt x="597310" y="245807"/>
                    <a:pt x="442452" y="147484"/>
                  </a:cubicBezTo>
                  <a:cubicBezTo>
                    <a:pt x="287594" y="49162"/>
                    <a:pt x="143797" y="24581"/>
                    <a:pt x="0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752600" y="3888896"/>
              <a:ext cx="228600" cy="22590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752600" y="3888896"/>
              <a:ext cx="228600" cy="22590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1823884" y="2209799"/>
              <a:ext cx="816077" cy="1646903"/>
            </a:xfrm>
            <a:custGeom>
              <a:avLst/>
              <a:gdLst>
                <a:gd name="connsiteX0" fmla="*/ 19664 w 816077"/>
                <a:gd name="connsiteY0" fmla="*/ 1666568 h 1666568"/>
                <a:gd name="connsiteX1" fmla="*/ 63910 w 816077"/>
                <a:gd name="connsiteY1" fmla="*/ 988142 h 1666568"/>
                <a:gd name="connsiteX2" fmla="*/ 403122 w 816077"/>
                <a:gd name="connsiteY2" fmla="*/ 339213 h 1666568"/>
                <a:gd name="connsiteX3" fmla="*/ 816077 w 816077"/>
                <a:gd name="connsiteY3" fmla="*/ 0 h 1666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6077" h="1666568">
                  <a:moveTo>
                    <a:pt x="19664" y="1666568"/>
                  </a:moveTo>
                  <a:cubicBezTo>
                    <a:pt x="9832" y="1437968"/>
                    <a:pt x="0" y="1209368"/>
                    <a:pt x="63910" y="988142"/>
                  </a:cubicBezTo>
                  <a:cubicBezTo>
                    <a:pt x="127820" y="766916"/>
                    <a:pt x="277761" y="503903"/>
                    <a:pt x="403122" y="339213"/>
                  </a:cubicBezTo>
                  <a:cubicBezTo>
                    <a:pt x="528483" y="174523"/>
                    <a:pt x="672280" y="87261"/>
                    <a:pt x="816077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29" idx="5"/>
              <a:endCxn id="24" idx="1"/>
            </p:cNvCxnSpPr>
            <p:nvPr/>
          </p:nvCxnSpPr>
          <p:spPr>
            <a:xfrm rot="16200000" flipH="1">
              <a:off x="2786119" y="3243319"/>
              <a:ext cx="447562" cy="21243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8" idx="6"/>
              <a:endCxn id="29" idx="3"/>
            </p:cNvCxnSpPr>
            <p:nvPr/>
          </p:nvCxnSpPr>
          <p:spPr>
            <a:xfrm flipV="1">
              <a:off x="1295400" y="4081716"/>
              <a:ext cx="490678" cy="45218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581400" y="3810000"/>
              <a:ext cx="228600" cy="228600"/>
            </a:xfrm>
            <a:prstGeom prst="ellipse">
              <a:avLst/>
            </a:prstGeom>
            <a:gradFill flip="none" rotWithShape="1">
              <a:gsLst>
                <a:gs pos="5400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Straight Connector 33"/>
            <p:cNvCxnSpPr>
              <a:stCxn id="29" idx="6"/>
              <a:endCxn id="33" idx="3"/>
            </p:cNvCxnSpPr>
            <p:nvPr/>
          </p:nvCxnSpPr>
          <p:spPr>
            <a:xfrm>
              <a:off x="1981200" y="4001848"/>
              <a:ext cx="1633678" cy="327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4" idx="1"/>
              <a:endCxn id="33" idx="5"/>
            </p:cNvCxnSpPr>
            <p:nvPr/>
          </p:nvCxnSpPr>
          <p:spPr>
            <a:xfrm rot="16200000" flipV="1">
              <a:off x="3662222" y="4119422"/>
              <a:ext cx="524156" cy="2955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reeform 35"/>
            <p:cNvSpPr/>
            <p:nvPr/>
          </p:nvSpPr>
          <p:spPr>
            <a:xfrm>
              <a:off x="2861187" y="2190135"/>
              <a:ext cx="870155" cy="1622323"/>
            </a:xfrm>
            <a:custGeom>
              <a:avLst/>
              <a:gdLst>
                <a:gd name="connsiteX0" fmla="*/ 0 w 870155"/>
                <a:gd name="connsiteY0" fmla="*/ 0 h 1622323"/>
                <a:gd name="connsiteX1" fmla="*/ 471948 w 870155"/>
                <a:gd name="connsiteY1" fmla="*/ 324465 h 1622323"/>
                <a:gd name="connsiteX2" fmla="*/ 796413 w 870155"/>
                <a:gd name="connsiteY2" fmla="*/ 781665 h 1622323"/>
                <a:gd name="connsiteX3" fmla="*/ 870155 w 870155"/>
                <a:gd name="connsiteY3" fmla="*/ 1622323 h 16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0155" h="1622323">
                  <a:moveTo>
                    <a:pt x="0" y="0"/>
                  </a:moveTo>
                  <a:cubicBezTo>
                    <a:pt x="169606" y="97094"/>
                    <a:pt x="339213" y="194188"/>
                    <a:pt x="471948" y="324465"/>
                  </a:cubicBezTo>
                  <a:cubicBezTo>
                    <a:pt x="604683" y="454742"/>
                    <a:pt x="730045" y="565355"/>
                    <a:pt x="796413" y="781665"/>
                  </a:cubicBezTo>
                  <a:cubicBezTo>
                    <a:pt x="862781" y="997975"/>
                    <a:pt x="866468" y="1310149"/>
                    <a:pt x="870155" y="1622323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819400" y="2590800"/>
              <a:ext cx="228600" cy="228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</a:rPr>
                <a:t>3</a:t>
              </a:r>
              <a:endParaRPr lang="en-US" sz="1600" dirty="0">
                <a:solidFill>
                  <a:srgbClr val="00B050"/>
                </a:solidFill>
              </a:endParaRPr>
            </a:p>
          </p:txBody>
        </p:sp>
        <p:grpSp>
          <p:nvGrpSpPr>
            <p:cNvPr id="38" name="Group 117"/>
            <p:cNvGrpSpPr/>
            <p:nvPr/>
          </p:nvGrpSpPr>
          <p:grpSpPr>
            <a:xfrm>
              <a:off x="1932039" y="2171700"/>
              <a:ext cx="1710813" cy="1743997"/>
              <a:chOff x="1932039" y="1943100"/>
              <a:chExt cx="1710813" cy="1743997"/>
            </a:xfrm>
          </p:grpSpPr>
          <p:sp>
            <p:nvSpPr>
              <p:cNvPr id="39" name="Freeform 38"/>
              <p:cNvSpPr/>
              <p:nvPr/>
            </p:nvSpPr>
            <p:spPr>
              <a:xfrm>
                <a:off x="3052916" y="2477729"/>
                <a:ext cx="589936" cy="1120877"/>
              </a:xfrm>
              <a:custGeom>
                <a:avLst/>
                <a:gdLst>
                  <a:gd name="connsiteX0" fmla="*/ 589936 w 589936"/>
                  <a:gd name="connsiteY0" fmla="*/ 1120877 h 1120877"/>
                  <a:gd name="connsiteX1" fmla="*/ 457200 w 589936"/>
                  <a:gd name="connsiteY1" fmla="*/ 353961 h 1120877"/>
                  <a:gd name="connsiteX2" fmla="*/ 0 w 589936"/>
                  <a:gd name="connsiteY2" fmla="*/ 0 h 1120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9936" h="1120877">
                    <a:moveTo>
                      <a:pt x="589936" y="1120877"/>
                    </a:moveTo>
                    <a:cubicBezTo>
                      <a:pt x="572729" y="830825"/>
                      <a:pt x="555523" y="540774"/>
                      <a:pt x="457200" y="353961"/>
                    </a:cubicBezTo>
                    <a:cubicBezTo>
                      <a:pt x="358877" y="167148"/>
                      <a:pt x="179438" y="83574"/>
                      <a:pt x="0" y="0"/>
                    </a:cubicBezTo>
                  </a:path>
                </a:pathLst>
              </a:cu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" name="Straight Connector 39"/>
              <p:cNvCxnSpPr>
                <a:stCxn id="37" idx="1"/>
                <a:endCxn id="20" idx="4"/>
              </p:cNvCxnSpPr>
              <p:nvPr/>
            </p:nvCxnSpPr>
            <p:spPr>
              <a:xfrm rot="16200000" flipV="1">
                <a:off x="2609850" y="2114550"/>
                <a:ext cx="414478" cy="7157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Freeform 40"/>
              <p:cNvSpPr/>
              <p:nvPr/>
            </p:nvSpPr>
            <p:spPr>
              <a:xfrm>
                <a:off x="1932039" y="2492477"/>
                <a:ext cx="870155" cy="1194620"/>
              </a:xfrm>
              <a:custGeom>
                <a:avLst/>
                <a:gdLst>
                  <a:gd name="connsiteX0" fmla="*/ 0 w 870155"/>
                  <a:gd name="connsiteY0" fmla="*/ 1194620 h 1194620"/>
                  <a:gd name="connsiteX1" fmla="*/ 339213 w 870155"/>
                  <a:gd name="connsiteY1" fmla="*/ 339213 h 1194620"/>
                  <a:gd name="connsiteX2" fmla="*/ 870155 w 870155"/>
                  <a:gd name="connsiteY2" fmla="*/ 0 h 1194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0155" h="1194620">
                    <a:moveTo>
                      <a:pt x="0" y="1194620"/>
                    </a:moveTo>
                    <a:cubicBezTo>
                      <a:pt x="97093" y="866468"/>
                      <a:pt x="194187" y="538316"/>
                      <a:pt x="339213" y="339213"/>
                    </a:cubicBezTo>
                    <a:cubicBezTo>
                      <a:pt x="484239" y="140110"/>
                      <a:pt x="677197" y="70055"/>
                      <a:pt x="870155" y="0"/>
                    </a:cubicBezTo>
                  </a:path>
                </a:pathLst>
              </a:cu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Oval 41"/>
            <p:cNvSpPr/>
            <p:nvPr/>
          </p:nvSpPr>
          <p:spPr>
            <a:xfrm>
              <a:off x="2438400" y="35052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>
              <a:stCxn id="29" idx="6"/>
              <a:endCxn id="42" idx="3"/>
            </p:cNvCxnSpPr>
            <p:nvPr/>
          </p:nvCxnSpPr>
          <p:spPr>
            <a:xfrm flipV="1">
              <a:off x="1981200" y="3700322"/>
              <a:ext cx="490678" cy="30152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2" idx="6"/>
              <a:endCxn id="33" idx="1"/>
            </p:cNvCxnSpPr>
            <p:nvPr/>
          </p:nvCxnSpPr>
          <p:spPr>
            <a:xfrm>
              <a:off x="2667000" y="3619500"/>
              <a:ext cx="947878" cy="22397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2" idx="0"/>
              <a:endCxn id="37" idx="3"/>
            </p:cNvCxnSpPr>
            <p:nvPr/>
          </p:nvCxnSpPr>
          <p:spPr>
            <a:xfrm rot="5400000" flipH="1" flipV="1">
              <a:off x="2343150" y="2995472"/>
              <a:ext cx="719278" cy="30017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Freeform 45"/>
            <p:cNvSpPr/>
            <p:nvPr/>
          </p:nvSpPr>
          <p:spPr>
            <a:xfrm>
              <a:off x="2881745" y="2140527"/>
              <a:ext cx="1274619" cy="2327564"/>
            </a:xfrm>
            <a:custGeom>
              <a:avLst/>
              <a:gdLst>
                <a:gd name="connsiteX0" fmla="*/ 0 w 1274619"/>
                <a:gd name="connsiteY0" fmla="*/ 0 h 2327564"/>
                <a:gd name="connsiteX1" fmla="*/ 318655 w 1274619"/>
                <a:gd name="connsiteY1" fmla="*/ 96982 h 2327564"/>
                <a:gd name="connsiteX2" fmla="*/ 789710 w 1274619"/>
                <a:gd name="connsiteY2" fmla="*/ 429491 h 2327564"/>
                <a:gd name="connsiteX3" fmla="*/ 1177637 w 1274619"/>
                <a:gd name="connsiteY3" fmla="*/ 1260764 h 2327564"/>
                <a:gd name="connsiteX4" fmla="*/ 1274619 w 1274619"/>
                <a:gd name="connsiteY4" fmla="*/ 2327564 h 232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4619" h="2327564">
                  <a:moveTo>
                    <a:pt x="0" y="0"/>
                  </a:moveTo>
                  <a:cubicBezTo>
                    <a:pt x="93518" y="12700"/>
                    <a:pt x="187037" y="25400"/>
                    <a:pt x="318655" y="96982"/>
                  </a:cubicBezTo>
                  <a:cubicBezTo>
                    <a:pt x="450273" y="168564"/>
                    <a:pt x="646546" y="235527"/>
                    <a:pt x="789710" y="429491"/>
                  </a:cubicBezTo>
                  <a:cubicBezTo>
                    <a:pt x="932874" y="623455"/>
                    <a:pt x="1096819" y="944419"/>
                    <a:pt x="1177637" y="1260764"/>
                  </a:cubicBezTo>
                  <a:cubicBezTo>
                    <a:pt x="1258455" y="1577109"/>
                    <a:pt x="1266537" y="1952336"/>
                    <a:pt x="1274619" y="2327564"/>
                  </a:cubicBezTo>
                </a:path>
              </a:pathLst>
            </a:custGeom>
            <a:ln w="25400">
              <a:solidFill>
                <a:schemeClr val="tx1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Arrow Connector 46"/>
            <p:cNvCxnSpPr>
              <a:stCxn id="24" idx="1"/>
              <a:endCxn id="29" idx="5"/>
            </p:cNvCxnSpPr>
            <p:nvPr/>
          </p:nvCxnSpPr>
          <p:spPr>
            <a:xfrm rot="16200000" flipV="1">
              <a:off x="2786119" y="3243319"/>
              <a:ext cx="447562" cy="21243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14" idx="7"/>
              <a:endCxn id="18" idx="3"/>
            </p:cNvCxnSpPr>
            <p:nvPr/>
          </p:nvCxnSpPr>
          <p:spPr>
            <a:xfrm rot="5400000" flipH="1" flipV="1">
              <a:off x="614222" y="4652822"/>
              <a:ext cx="524156" cy="4479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3" idx="1"/>
              <a:endCxn id="42" idx="6"/>
            </p:cNvCxnSpPr>
            <p:nvPr/>
          </p:nvCxnSpPr>
          <p:spPr>
            <a:xfrm rot="16200000" flipV="1">
              <a:off x="3028950" y="3257550"/>
              <a:ext cx="223978" cy="9478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Freeform 49"/>
            <p:cNvSpPr/>
            <p:nvPr/>
          </p:nvSpPr>
          <p:spPr>
            <a:xfrm>
              <a:off x="1233055" y="2085109"/>
              <a:ext cx="1440872" cy="2341418"/>
            </a:xfrm>
            <a:custGeom>
              <a:avLst/>
              <a:gdLst>
                <a:gd name="connsiteX0" fmla="*/ 0 w 1440872"/>
                <a:gd name="connsiteY0" fmla="*/ 2341418 h 2341418"/>
                <a:gd name="connsiteX1" fmla="*/ 193963 w 1440872"/>
                <a:gd name="connsiteY1" fmla="*/ 1371600 h 2341418"/>
                <a:gd name="connsiteX2" fmla="*/ 484909 w 1440872"/>
                <a:gd name="connsiteY2" fmla="*/ 692727 h 2341418"/>
                <a:gd name="connsiteX3" fmla="*/ 1011381 w 1440872"/>
                <a:gd name="connsiteY3" fmla="*/ 180109 h 2341418"/>
                <a:gd name="connsiteX4" fmla="*/ 1440872 w 1440872"/>
                <a:gd name="connsiteY4" fmla="*/ 0 h 234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872" h="2341418">
                  <a:moveTo>
                    <a:pt x="0" y="2341418"/>
                  </a:moveTo>
                  <a:cubicBezTo>
                    <a:pt x="56572" y="1993900"/>
                    <a:pt x="113145" y="1646382"/>
                    <a:pt x="193963" y="1371600"/>
                  </a:cubicBezTo>
                  <a:cubicBezTo>
                    <a:pt x="274781" y="1096818"/>
                    <a:pt x="348673" y="891309"/>
                    <a:pt x="484909" y="692727"/>
                  </a:cubicBezTo>
                  <a:cubicBezTo>
                    <a:pt x="621145" y="494145"/>
                    <a:pt x="852054" y="295564"/>
                    <a:pt x="1011381" y="180109"/>
                  </a:cubicBezTo>
                  <a:cubicBezTo>
                    <a:pt x="1170708" y="64655"/>
                    <a:pt x="1305790" y="32327"/>
                    <a:pt x="1440872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939636" y="2722418"/>
              <a:ext cx="886691" cy="1191491"/>
            </a:xfrm>
            <a:custGeom>
              <a:avLst/>
              <a:gdLst>
                <a:gd name="connsiteX0" fmla="*/ 0 w 886691"/>
                <a:gd name="connsiteY0" fmla="*/ 1191491 h 1191491"/>
                <a:gd name="connsiteX1" fmla="*/ 166255 w 886691"/>
                <a:gd name="connsiteY1" fmla="*/ 554182 h 1191491"/>
                <a:gd name="connsiteX2" fmla="*/ 443346 w 886691"/>
                <a:gd name="connsiteY2" fmla="*/ 193964 h 1191491"/>
                <a:gd name="connsiteX3" fmla="*/ 886691 w 886691"/>
                <a:gd name="connsiteY3" fmla="*/ 0 h 119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6691" h="1191491">
                  <a:moveTo>
                    <a:pt x="0" y="1191491"/>
                  </a:moveTo>
                  <a:cubicBezTo>
                    <a:pt x="46182" y="955963"/>
                    <a:pt x="92364" y="720436"/>
                    <a:pt x="166255" y="554182"/>
                  </a:cubicBezTo>
                  <a:cubicBezTo>
                    <a:pt x="240146" y="387928"/>
                    <a:pt x="323273" y="286328"/>
                    <a:pt x="443346" y="193964"/>
                  </a:cubicBezTo>
                  <a:cubicBezTo>
                    <a:pt x="563419" y="101600"/>
                    <a:pt x="886691" y="0"/>
                    <a:pt x="886691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>
              <a:stCxn id="42" idx="7"/>
            </p:cNvCxnSpPr>
            <p:nvPr/>
          </p:nvCxnSpPr>
          <p:spPr>
            <a:xfrm rot="5400000" flipH="1" flipV="1">
              <a:off x="2709722" y="3276600"/>
              <a:ext cx="185878" cy="3382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 rot="19959706">
              <a:off x="2831638" y="2853390"/>
              <a:ext cx="6096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…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54" name="Freeform 53"/>
            <p:cNvSpPr/>
            <p:nvPr/>
          </p:nvSpPr>
          <p:spPr>
            <a:xfrm>
              <a:off x="3034145" y="2722418"/>
              <a:ext cx="595746" cy="1108364"/>
            </a:xfrm>
            <a:custGeom>
              <a:avLst/>
              <a:gdLst>
                <a:gd name="connsiteX0" fmla="*/ 0 w 595746"/>
                <a:gd name="connsiteY0" fmla="*/ 0 h 1108364"/>
                <a:gd name="connsiteX1" fmla="*/ 304800 w 595746"/>
                <a:gd name="connsiteY1" fmla="*/ 110837 h 1108364"/>
                <a:gd name="connsiteX2" fmla="*/ 498764 w 595746"/>
                <a:gd name="connsiteY2" fmla="*/ 374073 h 1108364"/>
                <a:gd name="connsiteX3" fmla="*/ 568037 w 595746"/>
                <a:gd name="connsiteY3" fmla="*/ 748146 h 1108364"/>
                <a:gd name="connsiteX4" fmla="*/ 595746 w 595746"/>
                <a:gd name="connsiteY4" fmla="*/ 1108364 h 1108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5746" h="1108364">
                  <a:moveTo>
                    <a:pt x="0" y="0"/>
                  </a:moveTo>
                  <a:cubicBezTo>
                    <a:pt x="110836" y="24246"/>
                    <a:pt x="221673" y="48492"/>
                    <a:pt x="304800" y="110837"/>
                  </a:cubicBezTo>
                  <a:cubicBezTo>
                    <a:pt x="387927" y="173182"/>
                    <a:pt x="454891" y="267855"/>
                    <a:pt x="498764" y="374073"/>
                  </a:cubicBezTo>
                  <a:cubicBezTo>
                    <a:pt x="542637" y="480291"/>
                    <a:pt x="551873" y="625764"/>
                    <a:pt x="568037" y="748146"/>
                  </a:cubicBezTo>
                  <a:cubicBezTo>
                    <a:pt x="584201" y="870528"/>
                    <a:pt x="589973" y="989446"/>
                    <a:pt x="595746" y="1108364"/>
                  </a:cubicBezTo>
                </a:path>
              </a:pathLst>
            </a:cu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TextBox 430"/>
          <p:cNvSpPr txBox="1"/>
          <p:nvPr/>
        </p:nvSpPr>
        <p:spPr>
          <a:xfrm>
            <a:off x="2416630" y="6204855"/>
            <a:ext cx="1959425" cy="5747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subdivision </a:t>
            </a:r>
          </a:p>
          <a:p>
            <a:pPr algn="ctr">
              <a:defRPr/>
            </a:pP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2" name="TextBox 431"/>
          <p:cNvSpPr txBox="1"/>
          <p:nvPr/>
        </p:nvSpPr>
        <p:spPr>
          <a:xfrm>
            <a:off x="195945" y="6191792"/>
            <a:ext cx="1841861" cy="5747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graph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498567" y="114300"/>
            <a:ext cx="8229600" cy="457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subdivision</a:t>
            </a:r>
            <a:r>
              <a:rPr lang="en-US" sz="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1842954" y="797922"/>
            <a:ext cx="540258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Georgia" pitchFamily="18" charset="0"/>
                <a:cs typeface="Times New Roman" pitchFamily="18" charset="0"/>
              </a:rPr>
              <a:t>Acyclic coloring of planar graphs  </a:t>
            </a:r>
            <a:endParaRPr lang="en-US" sz="20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842954" y="1296666"/>
            <a:ext cx="540258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Georgia" pitchFamily="18" charset="0"/>
                <a:cs typeface="Times New Roman" pitchFamily="18" charset="0"/>
              </a:rPr>
              <a:t>Upper bounds on the volume of 3-dimensional straight-line grid drawings of planar graphs 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1797234" y="2294707"/>
            <a:ext cx="54102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coloring of planar graph subdivisions</a:t>
            </a:r>
            <a:r>
              <a:rPr lang="en-US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 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1797234" y="2793451"/>
            <a:ext cx="54102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Georgia" pitchFamily="18" charset="0"/>
                <a:cs typeface="Times New Roman" pitchFamily="18" charset="0"/>
              </a:rPr>
              <a:t>Upper bounds on the volume of 3-dimensional </a:t>
            </a:r>
            <a:r>
              <a:rPr lang="en-US" dirty="0" err="1" smtClean="0">
                <a:latin typeface="Georgia" pitchFamily="18" charset="0"/>
                <a:cs typeface="Times New Roman" pitchFamily="18" charset="0"/>
              </a:rPr>
              <a:t>polyline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 grid drawings of planar graphs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1797234" y="3548714"/>
            <a:ext cx="54102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Georgia" pitchFamily="18" charset="0"/>
                <a:cs typeface="Times New Roman" pitchFamily="18" charset="0"/>
              </a:rPr>
              <a:t>Division vertices correspond to the total number of bends in the </a:t>
            </a:r>
            <a:r>
              <a:rPr lang="en-US" dirty="0" err="1" smtClean="0">
                <a:latin typeface="Georgia" pitchFamily="18" charset="0"/>
                <a:cs typeface="Times New Roman" pitchFamily="18" charset="0"/>
              </a:rPr>
              <a:t>polyline</a:t>
            </a:r>
            <a:r>
              <a:rPr lang="en-US" dirty="0" smtClean="0">
                <a:latin typeface="Georgia" pitchFamily="18" charset="0"/>
                <a:cs typeface="Times New Roman" pitchFamily="18" charset="0"/>
              </a:rPr>
              <a:t> drawing.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31" name="Curved Right Arrow 130"/>
          <p:cNvSpPr/>
          <p:nvPr/>
        </p:nvSpPr>
        <p:spPr>
          <a:xfrm>
            <a:off x="1398305" y="912222"/>
            <a:ext cx="444649" cy="838200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urved Right Arrow 145"/>
          <p:cNvSpPr/>
          <p:nvPr/>
        </p:nvSpPr>
        <p:spPr>
          <a:xfrm>
            <a:off x="1370514" y="2409127"/>
            <a:ext cx="444649" cy="775037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Curved Right Arrow 146"/>
          <p:cNvSpPr/>
          <p:nvPr/>
        </p:nvSpPr>
        <p:spPr>
          <a:xfrm>
            <a:off x="1375146" y="3195049"/>
            <a:ext cx="444649" cy="800100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5431985" y="45915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936685" y="53535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5470085" y="58107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6308285" y="52011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5" name="Straight Connector 224"/>
          <p:cNvCxnSpPr>
            <a:stCxn id="221" idx="5"/>
            <a:endCxn id="224" idx="1"/>
          </p:cNvCxnSpPr>
          <p:nvPr/>
        </p:nvCxnSpPr>
        <p:spPr>
          <a:xfrm rot="16200000" flipH="1">
            <a:off x="5695417" y="4588319"/>
            <a:ext cx="501836" cy="7685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Oval 225"/>
          <p:cNvSpPr/>
          <p:nvPr/>
        </p:nvSpPr>
        <p:spPr>
          <a:xfrm>
            <a:off x="5584385" y="52011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7" name="Straight Connector 226"/>
          <p:cNvCxnSpPr>
            <a:stCxn id="222" idx="6"/>
            <a:endCxn id="226" idx="2"/>
          </p:cNvCxnSpPr>
          <p:nvPr/>
        </p:nvCxnSpPr>
        <p:spPr>
          <a:xfrm flipV="1">
            <a:off x="5089085" y="5277387"/>
            <a:ext cx="49530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222" idx="7"/>
            <a:endCxn id="221" idx="3"/>
          </p:cNvCxnSpPr>
          <p:nvPr/>
        </p:nvCxnSpPr>
        <p:spPr>
          <a:xfrm rot="5400000" flipH="1" flipV="1">
            <a:off x="4933417" y="4855019"/>
            <a:ext cx="654236" cy="3875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226" idx="0"/>
            <a:endCxn id="221" idx="4"/>
          </p:cNvCxnSpPr>
          <p:nvPr/>
        </p:nvCxnSpPr>
        <p:spPr>
          <a:xfrm rot="16200000" flipV="1">
            <a:off x="5355785" y="4896387"/>
            <a:ext cx="45720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stCxn id="224" idx="2"/>
            <a:endCxn id="226" idx="6"/>
          </p:cNvCxnSpPr>
          <p:nvPr/>
        </p:nvCxnSpPr>
        <p:spPr>
          <a:xfrm rot="10800000">
            <a:off x="5736785" y="5277387"/>
            <a:ext cx="5715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223" idx="1"/>
            <a:endCxn id="222" idx="4"/>
          </p:cNvCxnSpPr>
          <p:nvPr/>
        </p:nvCxnSpPr>
        <p:spPr>
          <a:xfrm rot="16200000" flipV="1">
            <a:off x="5089085" y="5429787"/>
            <a:ext cx="327118" cy="4795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stCxn id="223" idx="7"/>
            <a:endCxn id="224" idx="4"/>
          </p:cNvCxnSpPr>
          <p:nvPr/>
        </p:nvCxnSpPr>
        <p:spPr>
          <a:xfrm rot="5400000" flipH="1" flipV="1">
            <a:off x="5752567" y="5201187"/>
            <a:ext cx="479518" cy="7843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 263"/>
          <p:cNvSpPr/>
          <p:nvPr/>
        </p:nvSpPr>
        <p:spPr>
          <a:xfrm>
            <a:off x="5774885" y="5353587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5" name="Straight Connector 264"/>
          <p:cNvCxnSpPr>
            <a:stCxn id="222" idx="6"/>
            <a:endCxn id="264" idx="2"/>
          </p:cNvCxnSpPr>
          <p:nvPr/>
        </p:nvCxnSpPr>
        <p:spPr>
          <a:xfrm>
            <a:off x="5089085" y="5429787"/>
            <a:ext cx="6858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264" idx="6"/>
            <a:endCxn id="224" idx="3"/>
          </p:cNvCxnSpPr>
          <p:nvPr/>
        </p:nvCxnSpPr>
        <p:spPr>
          <a:xfrm flipV="1">
            <a:off x="5927285" y="5331269"/>
            <a:ext cx="403318" cy="985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Oval 280"/>
          <p:cNvSpPr/>
          <p:nvPr/>
        </p:nvSpPr>
        <p:spPr>
          <a:xfrm>
            <a:off x="5317685" y="5505987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21" idx="4"/>
            <a:endCxn id="281" idx="0"/>
          </p:cNvCxnSpPr>
          <p:nvPr/>
        </p:nvCxnSpPr>
        <p:spPr>
          <a:xfrm rot="5400000">
            <a:off x="5070035" y="5067837"/>
            <a:ext cx="762000" cy="1143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stCxn id="223" idx="1"/>
            <a:endCxn id="281" idx="4"/>
          </p:cNvCxnSpPr>
          <p:nvPr/>
        </p:nvCxnSpPr>
        <p:spPr>
          <a:xfrm rot="16200000" flipV="1">
            <a:off x="5355785" y="5696487"/>
            <a:ext cx="174718" cy="985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975349" y="45153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403849" y="52773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/>
        </p:nvSpPr>
        <p:spPr>
          <a:xfrm>
            <a:off x="1051549" y="57345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>
            <a:off x="1737349" y="51630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Straight Connector 300"/>
          <p:cNvCxnSpPr>
            <a:stCxn id="297" idx="5"/>
            <a:endCxn id="300" idx="1"/>
          </p:cNvCxnSpPr>
          <p:nvPr/>
        </p:nvCxnSpPr>
        <p:spPr>
          <a:xfrm rot="16200000" flipH="1">
            <a:off x="1162581" y="4588319"/>
            <a:ext cx="539936" cy="6542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/>
          <p:cNvSpPr/>
          <p:nvPr/>
        </p:nvSpPr>
        <p:spPr>
          <a:xfrm>
            <a:off x="1203949" y="5010687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3" name="Straight Connector 302"/>
          <p:cNvCxnSpPr>
            <a:stCxn id="298" idx="6"/>
            <a:endCxn id="302" idx="2"/>
          </p:cNvCxnSpPr>
          <p:nvPr/>
        </p:nvCxnSpPr>
        <p:spPr>
          <a:xfrm flipV="1">
            <a:off x="556249" y="5086887"/>
            <a:ext cx="647700" cy="266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stCxn id="302" idx="1"/>
            <a:endCxn id="297" idx="4"/>
          </p:cNvCxnSpPr>
          <p:nvPr/>
        </p:nvCxnSpPr>
        <p:spPr>
          <a:xfrm rot="16200000" flipV="1">
            <a:off x="956299" y="4763037"/>
            <a:ext cx="365218" cy="1747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>
            <a:stCxn id="300" idx="2"/>
            <a:endCxn id="302" idx="6"/>
          </p:cNvCxnSpPr>
          <p:nvPr/>
        </p:nvCxnSpPr>
        <p:spPr>
          <a:xfrm rot="10800000">
            <a:off x="1356349" y="5086887"/>
            <a:ext cx="38100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Oval 314"/>
          <p:cNvSpPr/>
          <p:nvPr/>
        </p:nvSpPr>
        <p:spPr>
          <a:xfrm>
            <a:off x="7781122" y="4542602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val 315"/>
          <p:cNvSpPr/>
          <p:nvPr/>
        </p:nvSpPr>
        <p:spPr>
          <a:xfrm>
            <a:off x="7209622" y="5277387"/>
            <a:ext cx="152400" cy="1524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/>
        </p:nvSpPr>
        <p:spPr>
          <a:xfrm>
            <a:off x="7857322" y="5774865"/>
            <a:ext cx="152400" cy="1524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8491959" y="5113013"/>
            <a:ext cx="152400" cy="1524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9" name="Straight Connector 318"/>
          <p:cNvCxnSpPr>
            <a:stCxn id="315" idx="5"/>
            <a:endCxn id="318" idx="1"/>
          </p:cNvCxnSpPr>
          <p:nvPr/>
        </p:nvCxnSpPr>
        <p:spPr>
          <a:xfrm rot="16200000" flipH="1">
            <a:off x="7981417" y="4602470"/>
            <a:ext cx="462647" cy="6030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Oval 319"/>
          <p:cNvSpPr/>
          <p:nvPr/>
        </p:nvSpPr>
        <p:spPr>
          <a:xfrm>
            <a:off x="7896511" y="5086887"/>
            <a:ext cx="152400" cy="1524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1" name="Straight Connector 320"/>
          <p:cNvCxnSpPr>
            <a:stCxn id="316" idx="6"/>
            <a:endCxn id="320" idx="2"/>
          </p:cNvCxnSpPr>
          <p:nvPr/>
        </p:nvCxnSpPr>
        <p:spPr>
          <a:xfrm flipV="1">
            <a:off x="7362022" y="5163087"/>
            <a:ext cx="534489" cy="190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316" idx="7"/>
            <a:endCxn id="315" idx="3"/>
          </p:cNvCxnSpPr>
          <p:nvPr/>
        </p:nvCxnSpPr>
        <p:spPr>
          <a:xfrm rot="5400000" flipH="1" flipV="1">
            <a:off x="7258062" y="4754327"/>
            <a:ext cx="627021" cy="4637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20" idx="0"/>
            <a:endCxn id="315" idx="4"/>
          </p:cNvCxnSpPr>
          <p:nvPr/>
        </p:nvCxnSpPr>
        <p:spPr>
          <a:xfrm rot="16200000" flipV="1">
            <a:off x="7719075" y="4833250"/>
            <a:ext cx="391885" cy="1153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318" idx="2"/>
            <a:endCxn id="320" idx="6"/>
          </p:cNvCxnSpPr>
          <p:nvPr/>
        </p:nvCxnSpPr>
        <p:spPr>
          <a:xfrm rot="10800000">
            <a:off x="8048911" y="5163087"/>
            <a:ext cx="443048" cy="261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>
            <a:stCxn id="317" idx="1"/>
            <a:endCxn id="316" idx="4"/>
          </p:cNvCxnSpPr>
          <p:nvPr/>
        </p:nvCxnSpPr>
        <p:spPr>
          <a:xfrm rot="16200000" flipV="1">
            <a:off x="7399033" y="5316576"/>
            <a:ext cx="367396" cy="5938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>
            <a:stCxn id="317" idx="7"/>
            <a:endCxn id="318" idx="4"/>
          </p:cNvCxnSpPr>
          <p:nvPr/>
        </p:nvCxnSpPr>
        <p:spPr>
          <a:xfrm rot="5400000" flipH="1" flipV="1">
            <a:off x="8011896" y="5240921"/>
            <a:ext cx="531770" cy="5807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>
            <a:stCxn id="316" idx="6"/>
          </p:cNvCxnSpPr>
          <p:nvPr/>
        </p:nvCxnSpPr>
        <p:spPr>
          <a:xfrm>
            <a:off x="7362022" y="5353587"/>
            <a:ext cx="854515" cy="1524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endCxn id="318" idx="3"/>
          </p:cNvCxnSpPr>
          <p:nvPr/>
        </p:nvCxnSpPr>
        <p:spPr>
          <a:xfrm flipV="1">
            <a:off x="8203474" y="5243095"/>
            <a:ext cx="310803" cy="13879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/>
          <p:cNvCxnSpPr>
            <a:stCxn id="315" idx="4"/>
          </p:cNvCxnSpPr>
          <p:nvPr/>
        </p:nvCxnSpPr>
        <p:spPr>
          <a:xfrm rot="5400000">
            <a:off x="7362022" y="4999802"/>
            <a:ext cx="800100" cy="190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/>
          <p:cNvCxnSpPr>
            <a:stCxn id="317" idx="1"/>
          </p:cNvCxnSpPr>
          <p:nvPr/>
        </p:nvCxnSpPr>
        <p:spPr>
          <a:xfrm rot="16200000" flipV="1">
            <a:off x="7609672" y="5527215"/>
            <a:ext cx="327118" cy="2128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stCxn id="299" idx="7"/>
            <a:endCxn id="302" idx="4"/>
          </p:cNvCxnSpPr>
          <p:nvPr/>
        </p:nvCxnSpPr>
        <p:spPr>
          <a:xfrm rot="5400000" flipH="1" flipV="1">
            <a:off x="933981" y="5410737"/>
            <a:ext cx="593818" cy="985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>
            <a:stCxn id="223" idx="0"/>
            <a:endCxn id="226" idx="4"/>
          </p:cNvCxnSpPr>
          <p:nvPr/>
        </p:nvCxnSpPr>
        <p:spPr>
          <a:xfrm rot="5400000" flipH="1" flipV="1">
            <a:off x="5374835" y="5525037"/>
            <a:ext cx="457200" cy="1143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Freeform 365"/>
          <p:cNvSpPr/>
          <p:nvPr/>
        </p:nvSpPr>
        <p:spPr>
          <a:xfrm>
            <a:off x="877377" y="4663433"/>
            <a:ext cx="219892" cy="1084217"/>
          </a:xfrm>
          <a:custGeom>
            <a:avLst/>
            <a:gdLst>
              <a:gd name="connsiteX0" fmla="*/ 219892 w 219892"/>
              <a:gd name="connsiteY0" fmla="*/ 1084217 h 1084217"/>
              <a:gd name="connsiteX1" fmla="*/ 10886 w 219892"/>
              <a:gd name="connsiteY1" fmla="*/ 653143 h 1084217"/>
              <a:gd name="connsiteX2" fmla="*/ 154578 w 219892"/>
              <a:gd name="connsiteY2" fmla="*/ 0 h 10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892" h="1084217">
                <a:moveTo>
                  <a:pt x="219892" y="1084217"/>
                </a:moveTo>
                <a:cubicBezTo>
                  <a:pt x="120832" y="959031"/>
                  <a:pt x="21772" y="833846"/>
                  <a:pt x="10886" y="653143"/>
                </a:cubicBezTo>
                <a:cubicBezTo>
                  <a:pt x="0" y="472440"/>
                  <a:pt x="77289" y="236220"/>
                  <a:pt x="154578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Freeform 369"/>
          <p:cNvSpPr/>
          <p:nvPr/>
        </p:nvSpPr>
        <p:spPr>
          <a:xfrm>
            <a:off x="509440" y="4598118"/>
            <a:ext cx="483326" cy="679269"/>
          </a:xfrm>
          <a:custGeom>
            <a:avLst/>
            <a:gdLst>
              <a:gd name="connsiteX0" fmla="*/ 0 w 483326"/>
              <a:gd name="connsiteY0" fmla="*/ 679269 h 679269"/>
              <a:gd name="connsiteX1" fmla="*/ 117566 w 483326"/>
              <a:gd name="connsiteY1" fmla="*/ 274320 h 679269"/>
              <a:gd name="connsiteX2" fmla="*/ 483326 w 483326"/>
              <a:gd name="connsiteY2" fmla="*/ 0 h 67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326" h="679269">
                <a:moveTo>
                  <a:pt x="0" y="679269"/>
                </a:moveTo>
                <a:cubicBezTo>
                  <a:pt x="18506" y="533400"/>
                  <a:pt x="37012" y="387531"/>
                  <a:pt x="117566" y="274320"/>
                </a:cubicBezTo>
                <a:cubicBezTo>
                  <a:pt x="198120" y="161109"/>
                  <a:pt x="340723" y="80554"/>
                  <a:pt x="48332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Freeform 370"/>
          <p:cNvSpPr/>
          <p:nvPr/>
        </p:nvSpPr>
        <p:spPr>
          <a:xfrm rot="5400000">
            <a:off x="1188708" y="4519743"/>
            <a:ext cx="568235" cy="685800"/>
          </a:xfrm>
          <a:custGeom>
            <a:avLst/>
            <a:gdLst>
              <a:gd name="connsiteX0" fmla="*/ 0 w 483326"/>
              <a:gd name="connsiteY0" fmla="*/ 679269 h 679269"/>
              <a:gd name="connsiteX1" fmla="*/ 117566 w 483326"/>
              <a:gd name="connsiteY1" fmla="*/ 274320 h 679269"/>
              <a:gd name="connsiteX2" fmla="*/ 483326 w 483326"/>
              <a:gd name="connsiteY2" fmla="*/ 0 h 67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326" h="679269">
                <a:moveTo>
                  <a:pt x="0" y="679269"/>
                </a:moveTo>
                <a:cubicBezTo>
                  <a:pt x="18506" y="533400"/>
                  <a:pt x="37012" y="387531"/>
                  <a:pt x="117566" y="274320"/>
                </a:cubicBezTo>
                <a:cubicBezTo>
                  <a:pt x="198120" y="161109"/>
                  <a:pt x="340723" y="80554"/>
                  <a:pt x="48332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Freeform 371"/>
          <p:cNvSpPr/>
          <p:nvPr/>
        </p:nvSpPr>
        <p:spPr>
          <a:xfrm rot="11553488">
            <a:off x="1254023" y="5185946"/>
            <a:ext cx="568235" cy="685800"/>
          </a:xfrm>
          <a:custGeom>
            <a:avLst/>
            <a:gdLst>
              <a:gd name="connsiteX0" fmla="*/ 0 w 483326"/>
              <a:gd name="connsiteY0" fmla="*/ 679269 h 679269"/>
              <a:gd name="connsiteX1" fmla="*/ 117566 w 483326"/>
              <a:gd name="connsiteY1" fmla="*/ 274320 h 679269"/>
              <a:gd name="connsiteX2" fmla="*/ 483326 w 483326"/>
              <a:gd name="connsiteY2" fmla="*/ 0 h 67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326" h="679269">
                <a:moveTo>
                  <a:pt x="0" y="679269"/>
                </a:moveTo>
                <a:cubicBezTo>
                  <a:pt x="18506" y="533400"/>
                  <a:pt x="37012" y="387531"/>
                  <a:pt x="117566" y="274320"/>
                </a:cubicBezTo>
                <a:cubicBezTo>
                  <a:pt x="198120" y="161109"/>
                  <a:pt x="340723" y="80554"/>
                  <a:pt x="48332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Freeform 372"/>
          <p:cNvSpPr/>
          <p:nvPr/>
        </p:nvSpPr>
        <p:spPr>
          <a:xfrm>
            <a:off x="535566" y="5277387"/>
            <a:ext cx="1214846" cy="259080"/>
          </a:xfrm>
          <a:custGeom>
            <a:avLst/>
            <a:gdLst>
              <a:gd name="connsiteX0" fmla="*/ 0 w 1214846"/>
              <a:gd name="connsiteY0" fmla="*/ 143691 h 259080"/>
              <a:gd name="connsiteX1" fmla="*/ 822960 w 1214846"/>
              <a:gd name="connsiteY1" fmla="*/ 235131 h 259080"/>
              <a:gd name="connsiteX2" fmla="*/ 1214846 w 1214846"/>
              <a:gd name="connsiteY2" fmla="*/ 0 h 259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4846" h="259080">
                <a:moveTo>
                  <a:pt x="0" y="143691"/>
                </a:moveTo>
                <a:cubicBezTo>
                  <a:pt x="310243" y="201385"/>
                  <a:pt x="620486" y="259080"/>
                  <a:pt x="822960" y="235131"/>
                </a:cubicBezTo>
                <a:cubicBezTo>
                  <a:pt x="1025434" y="211182"/>
                  <a:pt x="1120140" y="105591"/>
                  <a:pt x="121484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Freeform 373"/>
          <p:cNvSpPr/>
          <p:nvPr/>
        </p:nvSpPr>
        <p:spPr>
          <a:xfrm>
            <a:off x="470252" y="5434141"/>
            <a:ext cx="574766" cy="365760"/>
          </a:xfrm>
          <a:custGeom>
            <a:avLst/>
            <a:gdLst>
              <a:gd name="connsiteX0" fmla="*/ 574766 w 574766"/>
              <a:gd name="connsiteY0" fmla="*/ 365760 h 365760"/>
              <a:gd name="connsiteX1" fmla="*/ 117566 w 574766"/>
              <a:gd name="connsiteY1" fmla="*/ 261257 h 365760"/>
              <a:gd name="connsiteX2" fmla="*/ 0 w 574766"/>
              <a:gd name="connsiteY2" fmla="*/ 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4766" h="365760">
                <a:moveTo>
                  <a:pt x="574766" y="365760"/>
                </a:moveTo>
                <a:cubicBezTo>
                  <a:pt x="394063" y="343988"/>
                  <a:pt x="213360" y="322217"/>
                  <a:pt x="117566" y="261257"/>
                </a:cubicBezTo>
                <a:cubicBezTo>
                  <a:pt x="21772" y="200297"/>
                  <a:pt x="10886" y="100148"/>
                  <a:pt x="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3235230" y="4554576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663730" y="5316576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3311430" y="5773776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3997230" y="5202276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2" name="Straight Connector 381"/>
          <p:cNvCxnSpPr>
            <a:stCxn id="378" idx="5"/>
            <a:endCxn id="381" idx="1"/>
          </p:cNvCxnSpPr>
          <p:nvPr/>
        </p:nvCxnSpPr>
        <p:spPr>
          <a:xfrm rot="16200000" flipH="1">
            <a:off x="3422462" y="4627508"/>
            <a:ext cx="539936" cy="6542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Oval 382"/>
          <p:cNvSpPr/>
          <p:nvPr/>
        </p:nvSpPr>
        <p:spPr>
          <a:xfrm>
            <a:off x="3463830" y="5049876"/>
            <a:ext cx="152400" cy="1524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4" name="Straight Connector 383"/>
          <p:cNvCxnSpPr>
            <a:stCxn id="379" idx="6"/>
            <a:endCxn id="383" idx="2"/>
          </p:cNvCxnSpPr>
          <p:nvPr/>
        </p:nvCxnSpPr>
        <p:spPr>
          <a:xfrm flipV="1">
            <a:off x="2816130" y="5126076"/>
            <a:ext cx="647700" cy="266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>
            <a:stCxn id="383" idx="1"/>
            <a:endCxn id="378" idx="4"/>
          </p:cNvCxnSpPr>
          <p:nvPr/>
        </p:nvCxnSpPr>
        <p:spPr>
          <a:xfrm rot="16200000" flipV="1">
            <a:off x="3216180" y="4802226"/>
            <a:ext cx="365218" cy="1747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>
            <a:stCxn id="381" idx="2"/>
            <a:endCxn id="383" idx="6"/>
          </p:cNvCxnSpPr>
          <p:nvPr/>
        </p:nvCxnSpPr>
        <p:spPr>
          <a:xfrm rot="10800000">
            <a:off x="3616230" y="5126076"/>
            <a:ext cx="38100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>
            <a:stCxn id="380" idx="7"/>
            <a:endCxn id="383" idx="4"/>
          </p:cNvCxnSpPr>
          <p:nvPr/>
        </p:nvCxnSpPr>
        <p:spPr>
          <a:xfrm rot="5400000" flipH="1" flipV="1">
            <a:off x="3193862" y="5449926"/>
            <a:ext cx="593818" cy="985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Freeform 387"/>
          <p:cNvSpPr/>
          <p:nvPr/>
        </p:nvSpPr>
        <p:spPr>
          <a:xfrm>
            <a:off x="3137258" y="4702622"/>
            <a:ext cx="219892" cy="1084217"/>
          </a:xfrm>
          <a:custGeom>
            <a:avLst/>
            <a:gdLst>
              <a:gd name="connsiteX0" fmla="*/ 219892 w 219892"/>
              <a:gd name="connsiteY0" fmla="*/ 1084217 h 1084217"/>
              <a:gd name="connsiteX1" fmla="*/ 10886 w 219892"/>
              <a:gd name="connsiteY1" fmla="*/ 653143 h 1084217"/>
              <a:gd name="connsiteX2" fmla="*/ 154578 w 219892"/>
              <a:gd name="connsiteY2" fmla="*/ 0 h 10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892" h="1084217">
                <a:moveTo>
                  <a:pt x="219892" y="1084217"/>
                </a:moveTo>
                <a:cubicBezTo>
                  <a:pt x="120832" y="959031"/>
                  <a:pt x="21772" y="833846"/>
                  <a:pt x="10886" y="653143"/>
                </a:cubicBezTo>
                <a:cubicBezTo>
                  <a:pt x="0" y="472440"/>
                  <a:pt x="77289" y="236220"/>
                  <a:pt x="154578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3123107" y="4957347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Freeform 389"/>
          <p:cNvSpPr/>
          <p:nvPr/>
        </p:nvSpPr>
        <p:spPr>
          <a:xfrm>
            <a:off x="2769321" y="4637307"/>
            <a:ext cx="483326" cy="679269"/>
          </a:xfrm>
          <a:custGeom>
            <a:avLst/>
            <a:gdLst>
              <a:gd name="connsiteX0" fmla="*/ 0 w 483326"/>
              <a:gd name="connsiteY0" fmla="*/ 679269 h 679269"/>
              <a:gd name="connsiteX1" fmla="*/ 117566 w 483326"/>
              <a:gd name="connsiteY1" fmla="*/ 274320 h 679269"/>
              <a:gd name="connsiteX2" fmla="*/ 483326 w 483326"/>
              <a:gd name="connsiteY2" fmla="*/ 0 h 67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326" h="679269">
                <a:moveTo>
                  <a:pt x="0" y="679269"/>
                </a:moveTo>
                <a:cubicBezTo>
                  <a:pt x="18506" y="533400"/>
                  <a:pt x="37012" y="387531"/>
                  <a:pt x="117566" y="274320"/>
                </a:cubicBezTo>
                <a:cubicBezTo>
                  <a:pt x="198120" y="161109"/>
                  <a:pt x="340723" y="80554"/>
                  <a:pt x="48332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Freeform 390"/>
          <p:cNvSpPr/>
          <p:nvPr/>
        </p:nvSpPr>
        <p:spPr>
          <a:xfrm rot="5400000">
            <a:off x="3448589" y="4558932"/>
            <a:ext cx="568235" cy="685800"/>
          </a:xfrm>
          <a:custGeom>
            <a:avLst/>
            <a:gdLst>
              <a:gd name="connsiteX0" fmla="*/ 0 w 483326"/>
              <a:gd name="connsiteY0" fmla="*/ 679269 h 679269"/>
              <a:gd name="connsiteX1" fmla="*/ 117566 w 483326"/>
              <a:gd name="connsiteY1" fmla="*/ 274320 h 679269"/>
              <a:gd name="connsiteX2" fmla="*/ 483326 w 483326"/>
              <a:gd name="connsiteY2" fmla="*/ 0 h 67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326" h="679269">
                <a:moveTo>
                  <a:pt x="0" y="679269"/>
                </a:moveTo>
                <a:cubicBezTo>
                  <a:pt x="18506" y="533400"/>
                  <a:pt x="37012" y="387531"/>
                  <a:pt x="117566" y="274320"/>
                </a:cubicBezTo>
                <a:cubicBezTo>
                  <a:pt x="198120" y="161109"/>
                  <a:pt x="340723" y="80554"/>
                  <a:pt x="48332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Freeform 391"/>
          <p:cNvSpPr/>
          <p:nvPr/>
        </p:nvSpPr>
        <p:spPr>
          <a:xfrm rot="11553488">
            <a:off x="3513904" y="5225135"/>
            <a:ext cx="568235" cy="685800"/>
          </a:xfrm>
          <a:custGeom>
            <a:avLst/>
            <a:gdLst>
              <a:gd name="connsiteX0" fmla="*/ 0 w 483326"/>
              <a:gd name="connsiteY0" fmla="*/ 679269 h 679269"/>
              <a:gd name="connsiteX1" fmla="*/ 117566 w 483326"/>
              <a:gd name="connsiteY1" fmla="*/ 274320 h 679269"/>
              <a:gd name="connsiteX2" fmla="*/ 483326 w 483326"/>
              <a:gd name="connsiteY2" fmla="*/ 0 h 67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326" h="679269">
                <a:moveTo>
                  <a:pt x="0" y="679269"/>
                </a:moveTo>
                <a:cubicBezTo>
                  <a:pt x="18506" y="533400"/>
                  <a:pt x="37012" y="387531"/>
                  <a:pt x="117566" y="274320"/>
                </a:cubicBezTo>
                <a:cubicBezTo>
                  <a:pt x="198120" y="161109"/>
                  <a:pt x="340723" y="80554"/>
                  <a:pt x="48332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Freeform 392"/>
          <p:cNvSpPr/>
          <p:nvPr/>
        </p:nvSpPr>
        <p:spPr>
          <a:xfrm>
            <a:off x="2795447" y="5316576"/>
            <a:ext cx="1214846" cy="259080"/>
          </a:xfrm>
          <a:custGeom>
            <a:avLst/>
            <a:gdLst>
              <a:gd name="connsiteX0" fmla="*/ 0 w 1214846"/>
              <a:gd name="connsiteY0" fmla="*/ 143691 h 259080"/>
              <a:gd name="connsiteX1" fmla="*/ 822960 w 1214846"/>
              <a:gd name="connsiteY1" fmla="*/ 235131 h 259080"/>
              <a:gd name="connsiteX2" fmla="*/ 1214846 w 1214846"/>
              <a:gd name="connsiteY2" fmla="*/ 0 h 259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4846" h="259080">
                <a:moveTo>
                  <a:pt x="0" y="143691"/>
                </a:moveTo>
                <a:cubicBezTo>
                  <a:pt x="310243" y="201385"/>
                  <a:pt x="620486" y="259080"/>
                  <a:pt x="822960" y="235131"/>
                </a:cubicBezTo>
                <a:cubicBezTo>
                  <a:pt x="1025434" y="211182"/>
                  <a:pt x="1120140" y="105591"/>
                  <a:pt x="121484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Freeform 393"/>
          <p:cNvSpPr/>
          <p:nvPr/>
        </p:nvSpPr>
        <p:spPr>
          <a:xfrm>
            <a:off x="2730133" y="5473330"/>
            <a:ext cx="574766" cy="365760"/>
          </a:xfrm>
          <a:custGeom>
            <a:avLst/>
            <a:gdLst>
              <a:gd name="connsiteX0" fmla="*/ 574766 w 574766"/>
              <a:gd name="connsiteY0" fmla="*/ 365760 h 365760"/>
              <a:gd name="connsiteX1" fmla="*/ 117566 w 574766"/>
              <a:gd name="connsiteY1" fmla="*/ 261257 h 365760"/>
              <a:gd name="connsiteX2" fmla="*/ 0 w 574766"/>
              <a:gd name="connsiteY2" fmla="*/ 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4766" h="365760">
                <a:moveTo>
                  <a:pt x="574766" y="365760"/>
                </a:moveTo>
                <a:cubicBezTo>
                  <a:pt x="394063" y="343988"/>
                  <a:pt x="213360" y="322217"/>
                  <a:pt x="117566" y="261257"/>
                </a:cubicBezTo>
                <a:cubicBezTo>
                  <a:pt x="21772" y="200297"/>
                  <a:pt x="10886" y="100148"/>
                  <a:pt x="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3671747" y="5445027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Right Arrow 395"/>
          <p:cNvSpPr/>
          <p:nvPr/>
        </p:nvSpPr>
        <p:spPr>
          <a:xfrm>
            <a:off x="2063931" y="5146758"/>
            <a:ext cx="444138" cy="2351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ight Arrow 396"/>
          <p:cNvSpPr/>
          <p:nvPr/>
        </p:nvSpPr>
        <p:spPr>
          <a:xfrm>
            <a:off x="4336868" y="5133695"/>
            <a:ext cx="444138" cy="2351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Right Arrow 397"/>
          <p:cNvSpPr/>
          <p:nvPr/>
        </p:nvSpPr>
        <p:spPr>
          <a:xfrm>
            <a:off x="6622868" y="5094507"/>
            <a:ext cx="444138" cy="2351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9" name="Straight Connector 398"/>
          <p:cNvCxnSpPr/>
          <p:nvPr/>
        </p:nvCxnSpPr>
        <p:spPr>
          <a:xfrm rot="5400000" flipH="1" flipV="1">
            <a:off x="4146666" y="5231668"/>
            <a:ext cx="1320142" cy="79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/>
          <p:nvPr/>
        </p:nvCxnSpPr>
        <p:spPr>
          <a:xfrm flipV="1">
            <a:off x="4454436" y="5878278"/>
            <a:ext cx="352699" cy="24819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/>
          <p:nvPr/>
        </p:nvCxnSpPr>
        <p:spPr>
          <a:xfrm rot="10800000" flipV="1">
            <a:off x="4820202" y="5891344"/>
            <a:ext cx="418004" cy="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/>
          <p:nvPr/>
        </p:nvCxnSpPr>
        <p:spPr>
          <a:xfrm rot="5400000" flipH="1" flipV="1">
            <a:off x="6471855" y="5218605"/>
            <a:ext cx="1320142" cy="79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 flipV="1">
            <a:off x="6779625" y="5865215"/>
            <a:ext cx="352699" cy="24819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 rot="10800000" flipV="1">
            <a:off x="7145391" y="5878281"/>
            <a:ext cx="418004" cy="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>
            <a:stCxn id="320" idx="5"/>
            <a:endCxn id="317" idx="0"/>
          </p:cNvCxnSpPr>
          <p:nvPr/>
        </p:nvCxnSpPr>
        <p:spPr>
          <a:xfrm rot="5400000">
            <a:off x="7701110" y="5449382"/>
            <a:ext cx="557896" cy="9307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TextBox 429"/>
          <p:cNvSpPr txBox="1"/>
          <p:nvPr/>
        </p:nvSpPr>
        <p:spPr>
          <a:xfrm>
            <a:off x="4689567" y="6191794"/>
            <a:ext cx="2037806" cy="5747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Straight-line drawing of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3D</a:t>
            </a:r>
            <a:endParaRPr lang="en-US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3" name="TextBox 432"/>
          <p:cNvSpPr txBox="1"/>
          <p:nvPr/>
        </p:nvSpPr>
        <p:spPr>
          <a:xfrm>
            <a:off x="7027816" y="6191795"/>
            <a:ext cx="2037806" cy="5747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Poly-line drawing of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3D</a:t>
            </a:r>
            <a:endParaRPr lang="en-US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Date Placeholder 94"/>
          <p:cNvSpPr>
            <a:spLocks noGrp="1"/>
          </p:cNvSpPr>
          <p:nvPr>
            <p:ph type="dt" sz="half" idx="10"/>
          </p:nvPr>
        </p:nvSpPr>
        <p:spPr>
          <a:xfrm>
            <a:off x="457200" y="6759575"/>
            <a:ext cx="2133600" cy="365125"/>
          </a:xfrm>
        </p:spPr>
        <p:txBody>
          <a:bodyPr/>
          <a:lstStyle/>
          <a:p>
            <a:r>
              <a:rPr lang="en-US" smtClean="0"/>
              <a:t>6/21/2011</a:t>
            </a:r>
            <a:endParaRPr lang="en-US" dirty="0"/>
          </a:p>
        </p:txBody>
      </p:sp>
      <p:sp>
        <p:nvSpPr>
          <p:cNvPr id="96" name="Slide Number Placeholder 95"/>
          <p:cNvSpPr>
            <a:spLocks noGrp="1"/>
          </p:cNvSpPr>
          <p:nvPr>
            <p:ph type="sldNum" sz="quarter" idx="12"/>
          </p:nvPr>
        </p:nvSpPr>
        <p:spPr>
          <a:xfrm>
            <a:off x="6553200" y="6759575"/>
            <a:ext cx="2133600" cy="365125"/>
          </a:xfrm>
        </p:spPr>
        <p:txBody>
          <a:bodyPr/>
          <a:lstStyle/>
          <a:p>
            <a:fld id="{2D9502BE-C498-4217-BEC6-60E652445FA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7" name="Footer Placeholder 96"/>
          <p:cNvSpPr>
            <a:spLocks noGrp="1"/>
          </p:cNvSpPr>
          <p:nvPr>
            <p:ph type="ftr" sz="quarter" idx="11"/>
          </p:nvPr>
        </p:nvSpPr>
        <p:spPr>
          <a:xfrm>
            <a:off x="3124200" y="6759575"/>
            <a:ext cx="2895600" cy="365125"/>
          </a:xfrm>
        </p:spPr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Previous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385762" y="1287959"/>
            <a:ext cx="8605838" cy="369332"/>
            <a:chOff x="385762" y="952500"/>
            <a:chExt cx="8605838" cy="36933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385762" y="952500"/>
              <a:ext cx="16716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>
                  <a:latin typeface="Georgia" pitchFamily="18" charset="0"/>
                  <a:cs typeface="Times New Roman" pitchFamily="18" charset="0"/>
                </a:rPr>
                <a:t>Grunbaum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278063" y="952500"/>
              <a:ext cx="8080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Georgia" pitchFamily="18" charset="0"/>
                  <a:cs typeface="Times New Roman" pitchFamily="18" charset="0"/>
                </a:rPr>
                <a:t>1973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314701" y="952500"/>
              <a:ext cx="5676899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Georgia" pitchFamily="18" charset="0"/>
                  <a:cs typeface="Times New Roman" pitchFamily="18" charset="0"/>
                </a:rPr>
                <a:t>Lower bound on acyclic colorings of planar graphs is 5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385762" y="1943100"/>
            <a:ext cx="8605837" cy="369332"/>
            <a:chOff x="385762" y="1652587"/>
            <a:chExt cx="8605837" cy="36933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85762" y="1652587"/>
              <a:ext cx="1671638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Georgia" pitchFamily="18" charset="0"/>
                  <a:cs typeface="Times New Roman" pitchFamily="18" charset="0"/>
                </a:rPr>
                <a:t>Borodin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2278063" y="1652587"/>
              <a:ext cx="8080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Georgia" pitchFamily="18" charset="0"/>
                  <a:cs typeface="Times New Roman" pitchFamily="18" charset="0"/>
                </a:rPr>
                <a:t>1979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3314700" y="1652587"/>
              <a:ext cx="5676899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Georgia" pitchFamily="18" charset="0"/>
                  <a:cs typeface="Times New Roman" pitchFamily="18" charset="0"/>
                </a:rPr>
                <a:t>Every planar graph is </a:t>
              </a:r>
              <a:r>
                <a:rPr lang="en-US" dirty="0" err="1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>
                  <a:latin typeface="Georgia" pitchFamily="18" charset="0"/>
                  <a:cs typeface="Times New Roman" pitchFamily="18" charset="0"/>
                </a:rPr>
                <a:t> 5-colorable</a:t>
              </a:r>
            </a:p>
          </p:txBody>
        </p:sp>
      </p:grpSp>
      <p:grpSp>
        <p:nvGrpSpPr>
          <p:cNvPr id="6" name="Group 28"/>
          <p:cNvGrpSpPr/>
          <p:nvPr/>
        </p:nvGrpSpPr>
        <p:grpSpPr>
          <a:xfrm>
            <a:off x="385763" y="2590800"/>
            <a:ext cx="8605836" cy="646331"/>
            <a:chOff x="385763" y="2401669"/>
            <a:chExt cx="8605836" cy="64633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85763" y="2401669"/>
              <a:ext cx="16716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Kostochka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2278063" y="2401669"/>
              <a:ext cx="8080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1978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3314700" y="2401669"/>
              <a:ext cx="5676899" cy="6463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Deciding whether a graph admits an acyclic 3-coloring is NP-hard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29"/>
          <p:cNvGrpSpPr/>
          <p:nvPr/>
        </p:nvGrpSpPr>
        <p:grpSpPr>
          <a:xfrm>
            <a:off x="385762" y="4351972"/>
            <a:ext cx="8605838" cy="646331"/>
            <a:chOff x="385762" y="3381375"/>
            <a:chExt cx="8605838" cy="64633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2" name="Text Box 28"/>
            <p:cNvSpPr txBox="1">
              <a:spLocks noChangeArrowheads="1"/>
            </p:cNvSpPr>
            <p:nvPr/>
          </p:nvSpPr>
          <p:spPr bwMode="auto">
            <a:xfrm>
              <a:off x="2239963" y="3381375"/>
              <a:ext cx="8080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Georgia" pitchFamily="18" charset="0"/>
                  <a:cs typeface="Times New Roman" pitchFamily="18" charset="0"/>
                </a:rPr>
                <a:t>2010</a:t>
              </a:r>
            </a:p>
          </p:txBody>
        </p:sp>
        <p:sp>
          <p:nvSpPr>
            <p:cNvPr id="24" name="Text Box 30"/>
            <p:cNvSpPr txBox="1">
              <a:spLocks noChangeArrowheads="1"/>
            </p:cNvSpPr>
            <p:nvPr/>
          </p:nvSpPr>
          <p:spPr bwMode="auto">
            <a:xfrm>
              <a:off x="385762" y="3381375"/>
              <a:ext cx="1671637" cy="6463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dirty="0"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&amp; </a:t>
              </a:r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3314700" y="3381375"/>
              <a:ext cx="5676900" cy="6463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Every </a:t>
              </a:r>
              <a:r>
                <a:rPr lang="en-US" dirty="0">
                  <a:latin typeface="Georgia" pitchFamily="18" charset="0"/>
                  <a:cs typeface="Times New Roman" pitchFamily="18" charset="0"/>
                </a:rPr>
                <a:t>planar graph has a subdivision with one vertex per edge which is </a:t>
              </a:r>
              <a:r>
                <a:rPr lang="en-US" dirty="0" err="1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6/21/2011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grpSp>
        <p:nvGrpSpPr>
          <p:cNvPr id="27" name="Group 28"/>
          <p:cNvGrpSpPr/>
          <p:nvPr/>
        </p:nvGrpSpPr>
        <p:grpSpPr>
          <a:xfrm>
            <a:off x="381000" y="3467100"/>
            <a:ext cx="8605836" cy="646331"/>
            <a:chOff x="385763" y="2401669"/>
            <a:chExt cx="8605836" cy="64633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385763" y="2401669"/>
              <a:ext cx="16716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Ochem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16"/>
            <p:cNvSpPr txBox="1">
              <a:spLocks noChangeArrowheads="1"/>
            </p:cNvSpPr>
            <p:nvPr/>
          </p:nvSpPr>
          <p:spPr bwMode="auto">
            <a:xfrm>
              <a:off x="2278063" y="2401669"/>
              <a:ext cx="808037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2005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3314700" y="2401669"/>
              <a:ext cx="5676899" cy="6463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Testing acyclic  4-colorability is NP-complete for planar bipartite graphs with maximum degree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457200" y="4611469"/>
            <a:ext cx="8229600" cy="684431"/>
            <a:chOff x="457200" y="1066800"/>
            <a:chExt cx="8229600" cy="684431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4-colorable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2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− 6 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Our Results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19100" y="5726668"/>
            <a:ext cx="82677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cs typeface="Times New Roman" pitchFamily="18" charset="0"/>
              </a:rPr>
              <a:t>Acyclic 4-coloring is NP-complete for graphs with maximum degree 7.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457200" y="1019770"/>
            <a:ext cx="8229600" cy="923330"/>
            <a:chOff x="457200" y="1066800"/>
            <a:chExt cx="8229600" cy="923330"/>
          </a:xfrm>
        </p:grpSpPr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3-connected plane cubic graph with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At most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n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/2</a:t>
              </a:r>
            </a:p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division vertices.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57200" y="2286000"/>
            <a:ext cx="8229600" cy="961430"/>
            <a:chOff x="457200" y="1066800"/>
            <a:chExt cx="8229600" cy="961430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Partial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-tree, 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≤ 8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One subdivision per edge,</a:t>
              </a:r>
            </a:p>
            <a:p>
              <a:pPr algn="ctr"/>
              <a:r>
                <a:rPr lang="en-US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 3-colorable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Group 13"/>
          <p:cNvGrpSpPr/>
          <p:nvPr/>
        </p:nvGrpSpPr>
        <p:grpSpPr>
          <a:xfrm>
            <a:off x="457200" y="3429000"/>
            <a:ext cx="8229600" cy="961430"/>
            <a:chOff x="457200" y="1066800"/>
            <a:chExt cx="8229600" cy="961430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5527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Triangulated plane graph with</a:t>
              </a:r>
              <a:r>
                <a:rPr lang="en-US" i="1" dirty="0" smtClean="0">
                  <a:latin typeface="Georgia" pitchFamily="18" charset="0"/>
                  <a:cs typeface="Times New Roman" pitchFamily="18" charset="0"/>
                </a:rPr>
                <a:t> n </a:t>
              </a:r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vertices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238500" y="1066800"/>
              <a:ext cx="3009900" cy="83099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Acyclically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3-colorable, simpler proof,  originally proved by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Angelini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 &amp; </a:t>
              </a:r>
              <a:r>
                <a:rPr lang="en-US" sz="1600" dirty="0" err="1" smtClean="0">
                  <a:latin typeface="Georgia" pitchFamily="18" charset="0"/>
                  <a:cs typeface="Times New Roman" pitchFamily="18" charset="0"/>
                </a:rPr>
                <a:t>Frati</a:t>
              </a:r>
              <a:r>
                <a:rPr lang="en-US" sz="1600" dirty="0" smtClean="0">
                  <a:latin typeface="Georgia" pitchFamily="18" charset="0"/>
                  <a:cs typeface="Times New Roman" pitchFamily="18" charset="0"/>
                </a:rPr>
                <a:t>, 2010 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477000" y="1104900"/>
              <a:ext cx="2209800" cy="9233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Georgia" pitchFamily="18" charset="0"/>
                  <a:cs typeface="Times New Roman" pitchFamily="18" charset="0"/>
                </a:rPr>
                <a:t>Each edge has exactly one division vertex</a:t>
              </a:r>
              <a:endParaRPr lang="en-US" dirty="0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5257800" y="1212224"/>
            <a:ext cx="1687132" cy="1468191"/>
          </a:xfrm>
          <a:custGeom>
            <a:avLst/>
            <a:gdLst>
              <a:gd name="connsiteX0" fmla="*/ 528034 w 1687132"/>
              <a:gd name="connsiteY0" fmla="*/ 1468191 h 1468191"/>
              <a:gd name="connsiteX1" fmla="*/ 25758 w 1687132"/>
              <a:gd name="connsiteY1" fmla="*/ 1043189 h 1468191"/>
              <a:gd name="connsiteX2" fmla="*/ 0 w 1687132"/>
              <a:gd name="connsiteY2" fmla="*/ 412124 h 1468191"/>
              <a:gd name="connsiteX3" fmla="*/ 489397 w 1687132"/>
              <a:gd name="connsiteY3" fmla="*/ 0 h 1468191"/>
              <a:gd name="connsiteX4" fmla="*/ 1687132 w 1687132"/>
              <a:gd name="connsiteY4" fmla="*/ 502276 h 1468191"/>
              <a:gd name="connsiteX5" fmla="*/ 1674254 w 1687132"/>
              <a:gd name="connsiteY5" fmla="*/ 1326524 h 146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7132" h="1468191">
                <a:moveTo>
                  <a:pt x="528034" y="1468191"/>
                </a:moveTo>
                <a:lnTo>
                  <a:pt x="25758" y="1043189"/>
                </a:lnTo>
                <a:lnTo>
                  <a:pt x="0" y="412124"/>
                </a:lnTo>
                <a:lnTo>
                  <a:pt x="489397" y="0"/>
                </a:lnTo>
                <a:lnTo>
                  <a:pt x="1687132" y="502276"/>
                </a:lnTo>
                <a:lnTo>
                  <a:pt x="1674254" y="1326524"/>
                </a:ln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Freeform 11"/>
          <p:cNvSpPr/>
          <p:nvPr/>
        </p:nvSpPr>
        <p:spPr>
          <a:xfrm>
            <a:off x="1838988" y="1880448"/>
            <a:ext cx="1146220" cy="772732"/>
          </a:xfrm>
          <a:custGeom>
            <a:avLst/>
            <a:gdLst>
              <a:gd name="connsiteX0" fmla="*/ 0 w 1146220"/>
              <a:gd name="connsiteY0" fmla="*/ 772732 h 772732"/>
              <a:gd name="connsiteX1" fmla="*/ 463640 w 1146220"/>
              <a:gd name="connsiteY1" fmla="*/ 0 h 772732"/>
              <a:gd name="connsiteX2" fmla="*/ 1146220 w 1146220"/>
              <a:gd name="connsiteY2" fmla="*/ 592428 h 77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220" h="772732">
                <a:moveTo>
                  <a:pt x="0" y="772732"/>
                </a:moveTo>
                <a:lnTo>
                  <a:pt x="463640" y="0"/>
                </a:lnTo>
                <a:lnTo>
                  <a:pt x="1146220" y="592428"/>
                </a:lnTo>
              </a:path>
            </a:pathLst>
          </a:custGeom>
          <a:ln w="190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i="1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 Observations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158130" y="1781173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1277155" y="2124073"/>
            <a:ext cx="2607972" cy="2790827"/>
            <a:chOff x="1730606" y="2819400"/>
            <a:chExt cx="2607972" cy="2790827"/>
          </a:xfrm>
        </p:grpSpPr>
        <p:sp>
          <p:nvSpPr>
            <p:cNvPr id="6" name="Freeform 5"/>
            <p:cNvSpPr/>
            <p:nvPr/>
          </p:nvSpPr>
          <p:spPr>
            <a:xfrm rot="2635760">
              <a:off x="1730606" y="2974295"/>
              <a:ext cx="2607972" cy="2635932"/>
            </a:xfrm>
            <a:custGeom>
              <a:avLst/>
              <a:gdLst>
                <a:gd name="connsiteX0" fmla="*/ 111617 w 2607972"/>
                <a:gd name="connsiteY0" fmla="*/ 978794 h 2161504"/>
                <a:gd name="connsiteX1" fmla="*/ 111617 w 2607972"/>
                <a:gd name="connsiteY1" fmla="*/ 1403797 h 2161504"/>
                <a:gd name="connsiteX2" fmla="*/ 781318 w 2607972"/>
                <a:gd name="connsiteY2" fmla="*/ 2060619 h 2161504"/>
                <a:gd name="connsiteX3" fmla="*/ 1760113 w 2607972"/>
                <a:gd name="connsiteY3" fmla="*/ 2009104 h 2161504"/>
                <a:gd name="connsiteX4" fmla="*/ 2352541 w 2607972"/>
                <a:gd name="connsiteY4" fmla="*/ 1674253 h 2161504"/>
                <a:gd name="connsiteX5" fmla="*/ 2571482 w 2607972"/>
                <a:gd name="connsiteY5" fmla="*/ 991673 h 2161504"/>
                <a:gd name="connsiteX6" fmla="*/ 2532845 w 2607972"/>
                <a:gd name="connsiteY6" fmla="*/ 528034 h 2161504"/>
                <a:gd name="connsiteX7" fmla="*/ 2120721 w 2607972"/>
                <a:gd name="connsiteY7" fmla="*/ 167425 h 2161504"/>
                <a:gd name="connsiteX8" fmla="*/ 1528293 w 2607972"/>
                <a:gd name="connsiteY8" fmla="*/ 12879 h 2161504"/>
                <a:gd name="connsiteX9" fmla="*/ 987380 w 2607972"/>
                <a:gd name="connsiteY9" fmla="*/ 90152 h 2161504"/>
                <a:gd name="connsiteX10" fmla="*/ 652530 w 2607972"/>
                <a:gd name="connsiteY10" fmla="*/ 360608 h 2161504"/>
                <a:gd name="connsiteX11" fmla="*/ 613893 w 2607972"/>
                <a:gd name="connsiteY11" fmla="*/ 708338 h 2161504"/>
                <a:gd name="connsiteX12" fmla="*/ 111617 w 2607972"/>
                <a:gd name="connsiteY12" fmla="*/ 978794 h 216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7972" h="2161504">
                  <a:moveTo>
                    <a:pt x="111617" y="978794"/>
                  </a:moveTo>
                  <a:cubicBezTo>
                    <a:pt x="27904" y="1094704"/>
                    <a:pt x="0" y="1223493"/>
                    <a:pt x="111617" y="1403797"/>
                  </a:cubicBezTo>
                  <a:cubicBezTo>
                    <a:pt x="223234" y="1584101"/>
                    <a:pt x="506569" y="1959735"/>
                    <a:pt x="781318" y="2060619"/>
                  </a:cubicBezTo>
                  <a:cubicBezTo>
                    <a:pt x="1056067" y="2161504"/>
                    <a:pt x="1498243" y="2073498"/>
                    <a:pt x="1760113" y="2009104"/>
                  </a:cubicBezTo>
                  <a:cubicBezTo>
                    <a:pt x="2021984" y="1944710"/>
                    <a:pt x="2217313" y="1843825"/>
                    <a:pt x="2352541" y="1674253"/>
                  </a:cubicBezTo>
                  <a:cubicBezTo>
                    <a:pt x="2487769" y="1504681"/>
                    <a:pt x="2541431" y="1182709"/>
                    <a:pt x="2571482" y="991673"/>
                  </a:cubicBezTo>
                  <a:cubicBezTo>
                    <a:pt x="2601533" y="800637"/>
                    <a:pt x="2607972" y="665409"/>
                    <a:pt x="2532845" y="528034"/>
                  </a:cubicBezTo>
                  <a:cubicBezTo>
                    <a:pt x="2457718" y="390659"/>
                    <a:pt x="2288146" y="253284"/>
                    <a:pt x="2120721" y="167425"/>
                  </a:cubicBezTo>
                  <a:cubicBezTo>
                    <a:pt x="1953296" y="81566"/>
                    <a:pt x="1717183" y="25758"/>
                    <a:pt x="1528293" y="12879"/>
                  </a:cubicBezTo>
                  <a:cubicBezTo>
                    <a:pt x="1339403" y="0"/>
                    <a:pt x="1133341" y="32197"/>
                    <a:pt x="987380" y="90152"/>
                  </a:cubicBezTo>
                  <a:cubicBezTo>
                    <a:pt x="841420" y="148107"/>
                    <a:pt x="714778" y="257577"/>
                    <a:pt x="652530" y="360608"/>
                  </a:cubicBezTo>
                  <a:cubicBezTo>
                    <a:pt x="590282" y="463639"/>
                    <a:pt x="706192" y="605307"/>
                    <a:pt x="613893" y="708338"/>
                  </a:cubicBezTo>
                  <a:cubicBezTo>
                    <a:pt x="521594" y="811369"/>
                    <a:pt x="195330" y="862884"/>
                    <a:pt x="111617" y="978794"/>
                  </a:cubicBezTo>
                  <a:close/>
                </a:path>
              </a:pathLst>
            </a:custGeom>
            <a:solidFill>
              <a:schemeClr val="accent3">
                <a:lumMod val="75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" name="Oval 6"/>
            <p:cNvSpPr/>
            <p:nvPr/>
          </p:nvSpPr>
          <p:spPr>
            <a:xfrm>
              <a:off x="3297381" y="30861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192481" y="3276600"/>
              <a:ext cx="228600" cy="2286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87881" y="28194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7681" y="32004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5239555" y="2133600"/>
            <a:ext cx="2607972" cy="2790827"/>
            <a:chOff x="1730606" y="2819400"/>
            <a:chExt cx="2607972" cy="2790827"/>
          </a:xfrm>
        </p:grpSpPr>
        <p:sp>
          <p:nvSpPr>
            <p:cNvPr id="15" name="Freeform 14"/>
            <p:cNvSpPr/>
            <p:nvPr/>
          </p:nvSpPr>
          <p:spPr>
            <a:xfrm rot="2635760">
              <a:off x="1730606" y="2974295"/>
              <a:ext cx="2607972" cy="2635932"/>
            </a:xfrm>
            <a:custGeom>
              <a:avLst/>
              <a:gdLst>
                <a:gd name="connsiteX0" fmla="*/ 111617 w 2607972"/>
                <a:gd name="connsiteY0" fmla="*/ 978794 h 2161504"/>
                <a:gd name="connsiteX1" fmla="*/ 111617 w 2607972"/>
                <a:gd name="connsiteY1" fmla="*/ 1403797 h 2161504"/>
                <a:gd name="connsiteX2" fmla="*/ 781318 w 2607972"/>
                <a:gd name="connsiteY2" fmla="*/ 2060619 h 2161504"/>
                <a:gd name="connsiteX3" fmla="*/ 1760113 w 2607972"/>
                <a:gd name="connsiteY3" fmla="*/ 2009104 h 2161504"/>
                <a:gd name="connsiteX4" fmla="*/ 2352541 w 2607972"/>
                <a:gd name="connsiteY4" fmla="*/ 1674253 h 2161504"/>
                <a:gd name="connsiteX5" fmla="*/ 2571482 w 2607972"/>
                <a:gd name="connsiteY5" fmla="*/ 991673 h 2161504"/>
                <a:gd name="connsiteX6" fmla="*/ 2532845 w 2607972"/>
                <a:gd name="connsiteY6" fmla="*/ 528034 h 2161504"/>
                <a:gd name="connsiteX7" fmla="*/ 2120721 w 2607972"/>
                <a:gd name="connsiteY7" fmla="*/ 167425 h 2161504"/>
                <a:gd name="connsiteX8" fmla="*/ 1528293 w 2607972"/>
                <a:gd name="connsiteY8" fmla="*/ 12879 h 2161504"/>
                <a:gd name="connsiteX9" fmla="*/ 987380 w 2607972"/>
                <a:gd name="connsiteY9" fmla="*/ 90152 h 2161504"/>
                <a:gd name="connsiteX10" fmla="*/ 652530 w 2607972"/>
                <a:gd name="connsiteY10" fmla="*/ 360608 h 2161504"/>
                <a:gd name="connsiteX11" fmla="*/ 613893 w 2607972"/>
                <a:gd name="connsiteY11" fmla="*/ 708338 h 2161504"/>
                <a:gd name="connsiteX12" fmla="*/ 111617 w 2607972"/>
                <a:gd name="connsiteY12" fmla="*/ 978794 h 216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7972" h="2161504">
                  <a:moveTo>
                    <a:pt x="111617" y="978794"/>
                  </a:moveTo>
                  <a:cubicBezTo>
                    <a:pt x="27904" y="1094704"/>
                    <a:pt x="0" y="1223493"/>
                    <a:pt x="111617" y="1403797"/>
                  </a:cubicBezTo>
                  <a:cubicBezTo>
                    <a:pt x="223234" y="1584101"/>
                    <a:pt x="506569" y="1959735"/>
                    <a:pt x="781318" y="2060619"/>
                  </a:cubicBezTo>
                  <a:cubicBezTo>
                    <a:pt x="1056067" y="2161504"/>
                    <a:pt x="1498243" y="2073498"/>
                    <a:pt x="1760113" y="2009104"/>
                  </a:cubicBezTo>
                  <a:cubicBezTo>
                    <a:pt x="2021984" y="1944710"/>
                    <a:pt x="2217313" y="1843825"/>
                    <a:pt x="2352541" y="1674253"/>
                  </a:cubicBezTo>
                  <a:cubicBezTo>
                    <a:pt x="2487769" y="1504681"/>
                    <a:pt x="2541431" y="1182709"/>
                    <a:pt x="2571482" y="991673"/>
                  </a:cubicBezTo>
                  <a:cubicBezTo>
                    <a:pt x="2601533" y="800637"/>
                    <a:pt x="2607972" y="665409"/>
                    <a:pt x="2532845" y="528034"/>
                  </a:cubicBezTo>
                  <a:cubicBezTo>
                    <a:pt x="2457718" y="390659"/>
                    <a:pt x="2288146" y="253284"/>
                    <a:pt x="2120721" y="167425"/>
                  </a:cubicBezTo>
                  <a:cubicBezTo>
                    <a:pt x="1953296" y="81566"/>
                    <a:pt x="1717183" y="25758"/>
                    <a:pt x="1528293" y="12879"/>
                  </a:cubicBezTo>
                  <a:cubicBezTo>
                    <a:pt x="1339403" y="0"/>
                    <a:pt x="1133341" y="32197"/>
                    <a:pt x="987380" y="90152"/>
                  </a:cubicBezTo>
                  <a:cubicBezTo>
                    <a:pt x="841420" y="148107"/>
                    <a:pt x="714778" y="257577"/>
                    <a:pt x="652530" y="360608"/>
                  </a:cubicBezTo>
                  <a:cubicBezTo>
                    <a:pt x="590282" y="463639"/>
                    <a:pt x="706192" y="605307"/>
                    <a:pt x="613893" y="708338"/>
                  </a:cubicBezTo>
                  <a:cubicBezTo>
                    <a:pt x="521594" y="811369"/>
                    <a:pt x="195330" y="862884"/>
                    <a:pt x="111617" y="978794"/>
                  </a:cubicBezTo>
                  <a:close/>
                </a:path>
              </a:pathLst>
            </a:custGeom>
            <a:solidFill>
              <a:schemeClr val="accent3">
                <a:lumMod val="75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6" name="Oval 15"/>
            <p:cNvSpPr/>
            <p:nvPr/>
          </p:nvSpPr>
          <p:spPr>
            <a:xfrm>
              <a:off x="3297381" y="30861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192481" y="3276600"/>
              <a:ext cx="228600" cy="2286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87881" y="28194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7681" y="32004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5163355" y="21336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5125255" y="15240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620555" y="11049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801655" y="16383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58255" y="15621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82354" y="2133600"/>
            <a:ext cx="495301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06154" y="1485900"/>
            <a:ext cx="495301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01454" y="876300"/>
            <a:ext cx="495301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92154" y="1485900"/>
            <a:ext cx="495301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58255" y="3581400"/>
            <a:ext cx="495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306355" y="3619500"/>
            <a:ext cx="495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524000" y="5753100"/>
            <a:ext cx="6362700" cy="4086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="1" i="1" baseline="30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admits an acyclic 3-coloring</a:t>
            </a:r>
            <a:endParaRPr lang="en-US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6210300" y="5029200"/>
            <a:ext cx="694923" cy="381000"/>
            <a:chOff x="2133600" y="3276600"/>
            <a:chExt cx="694923" cy="381000"/>
          </a:xfrm>
        </p:grpSpPr>
        <p:sp>
          <p:nvSpPr>
            <p:cNvPr id="39" name="Rectangle 38"/>
            <p:cNvSpPr/>
            <p:nvPr/>
          </p:nvSpPr>
          <p:spPr>
            <a:xfrm>
              <a:off x="2133600" y="3276600"/>
              <a:ext cx="694923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514600" y="3314700"/>
              <a:ext cx="2279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i="1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sz="3200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324100" y="4991100"/>
            <a:ext cx="694923" cy="381000"/>
            <a:chOff x="2133600" y="3276600"/>
            <a:chExt cx="694923" cy="381000"/>
          </a:xfrm>
        </p:grpSpPr>
        <p:sp>
          <p:nvSpPr>
            <p:cNvPr id="42" name="Rectangle 41"/>
            <p:cNvSpPr/>
            <p:nvPr/>
          </p:nvSpPr>
          <p:spPr>
            <a:xfrm>
              <a:off x="2133600" y="3276600"/>
              <a:ext cx="694923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514600" y="3314700"/>
              <a:ext cx="2279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i="1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sz="3200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Date Placeholder 4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6" name="Footer Placeholder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58" grpId="0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 75"/>
          <p:cNvSpPr/>
          <p:nvPr/>
        </p:nvSpPr>
        <p:spPr>
          <a:xfrm>
            <a:off x="4765183" y="3245476"/>
            <a:ext cx="2073499" cy="1674254"/>
          </a:xfrm>
          <a:custGeom>
            <a:avLst/>
            <a:gdLst>
              <a:gd name="connsiteX0" fmla="*/ 1313645 w 2073499"/>
              <a:gd name="connsiteY0" fmla="*/ 0 h 1674254"/>
              <a:gd name="connsiteX1" fmla="*/ 2073499 w 2073499"/>
              <a:gd name="connsiteY1" fmla="*/ 1674254 h 1674254"/>
              <a:gd name="connsiteX2" fmla="*/ 0 w 2073499"/>
              <a:gd name="connsiteY2" fmla="*/ 1403797 h 167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3499" h="1674254">
                <a:moveTo>
                  <a:pt x="1313645" y="0"/>
                </a:moveTo>
                <a:lnTo>
                  <a:pt x="2073499" y="1674254"/>
                </a:lnTo>
                <a:lnTo>
                  <a:pt x="0" y="1403797"/>
                </a:ln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7" name="Freeform 56"/>
          <p:cNvSpPr/>
          <p:nvPr/>
        </p:nvSpPr>
        <p:spPr>
          <a:xfrm>
            <a:off x="3425780" y="2215166"/>
            <a:ext cx="2627290" cy="991673"/>
          </a:xfrm>
          <a:custGeom>
            <a:avLst/>
            <a:gdLst>
              <a:gd name="connsiteX0" fmla="*/ 0 w 2627290"/>
              <a:gd name="connsiteY0" fmla="*/ 540913 h 991673"/>
              <a:gd name="connsiteX1" fmla="*/ 1635617 w 2627290"/>
              <a:gd name="connsiteY1" fmla="*/ 0 h 991673"/>
              <a:gd name="connsiteX2" fmla="*/ 2627290 w 2627290"/>
              <a:gd name="connsiteY2" fmla="*/ 991673 h 99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290" h="991673">
                <a:moveTo>
                  <a:pt x="0" y="540913"/>
                </a:moveTo>
                <a:lnTo>
                  <a:pt x="1635617" y="0"/>
                </a:lnTo>
                <a:lnTo>
                  <a:pt x="2627290" y="9916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1" name="Freeform 50"/>
          <p:cNvSpPr/>
          <p:nvPr/>
        </p:nvSpPr>
        <p:spPr>
          <a:xfrm>
            <a:off x="3425780" y="2717442"/>
            <a:ext cx="811369" cy="695459"/>
          </a:xfrm>
          <a:custGeom>
            <a:avLst/>
            <a:gdLst>
              <a:gd name="connsiteX0" fmla="*/ 64395 w 811369"/>
              <a:gd name="connsiteY0" fmla="*/ 695459 h 695459"/>
              <a:gd name="connsiteX1" fmla="*/ 0 w 811369"/>
              <a:gd name="connsiteY1" fmla="*/ 0 h 695459"/>
              <a:gd name="connsiteX2" fmla="*/ 811369 w 811369"/>
              <a:gd name="connsiteY2" fmla="*/ 115910 h 69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369" h="695459">
                <a:moveTo>
                  <a:pt x="64395" y="695459"/>
                </a:moveTo>
                <a:lnTo>
                  <a:pt x="0" y="0"/>
                </a:lnTo>
                <a:lnTo>
                  <a:pt x="811369" y="1159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3" name="Freeform 52"/>
          <p:cNvSpPr/>
          <p:nvPr/>
        </p:nvSpPr>
        <p:spPr>
          <a:xfrm>
            <a:off x="5331854" y="3103808"/>
            <a:ext cx="759853" cy="1017431"/>
          </a:xfrm>
          <a:custGeom>
            <a:avLst/>
            <a:gdLst>
              <a:gd name="connsiteX0" fmla="*/ 0 w 759853"/>
              <a:gd name="connsiteY0" fmla="*/ 0 h 1017431"/>
              <a:gd name="connsiteX1" fmla="*/ 759853 w 759853"/>
              <a:gd name="connsiteY1" fmla="*/ 128789 h 1017431"/>
              <a:gd name="connsiteX2" fmla="*/ 746974 w 759853"/>
              <a:gd name="connsiteY2" fmla="*/ 901522 h 1017431"/>
              <a:gd name="connsiteX3" fmla="*/ 12878 w 759853"/>
              <a:gd name="connsiteY3" fmla="*/ 1017431 h 1017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9853" h="1017431">
                <a:moveTo>
                  <a:pt x="0" y="0"/>
                </a:moveTo>
                <a:lnTo>
                  <a:pt x="759853" y="128789"/>
                </a:lnTo>
                <a:lnTo>
                  <a:pt x="746974" y="901522"/>
                </a:lnTo>
                <a:cubicBezTo>
                  <a:pt x="502382" y="940831"/>
                  <a:pt x="260608" y="1017431"/>
                  <a:pt x="12878" y="10174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4" name="Freeform 53"/>
          <p:cNvSpPr/>
          <p:nvPr/>
        </p:nvSpPr>
        <p:spPr>
          <a:xfrm>
            <a:off x="2717442" y="2743200"/>
            <a:ext cx="1107583" cy="1687132"/>
          </a:xfrm>
          <a:custGeom>
            <a:avLst/>
            <a:gdLst>
              <a:gd name="connsiteX0" fmla="*/ 1107583 w 1107583"/>
              <a:gd name="connsiteY0" fmla="*/ 1687132 h 1687132"/>
              <a:gd name="connsiteX1" fmla="*/ 270457 w 1107583"/>
              <a:gd name="connsiteY1" fmla="*/ 1661375 h 1687132"/>
              <a:gd name="connsiteX2" fmla="*/ 25758 w 1107583"/>
              <a:gd name="connsiteY2" fmla="*/ 1146220 h 1687132"/>
              <a:gd name="connsiteX3" fmla="*/ 0 w 1107583"/>
              <a:gd name="connsiteY3" fmla="*/ 437882 h 1687132"/>
              <a:gd name="connsiteX4" fmla="*/ 746975 w 1107583"/>
              <a:gd name="connsiteY4" fmla="*/ 0 h 1687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7583" h="1687132">
                <a:moveTo>
                  <a:pt x="1107583" y="1687132"/>
                </a:moveTo>
                <a:lnTo>
                  <a:pt x="270457" y="1661375"/>
                </a:lnTo>
                <a:lnTo>
                  <a:pt x="25758" y="1146220"/>
                </a:lnTo>
                <a:lnTo>
                  <a:pt x="0" y="437882"/>
                </a:lnTo>
                <a:lnTo>
                  <a:pt x="746975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42" name="Freeform 41"/>
          <p:cNvSpPr/>
          <p:nvPr/>
        </p:nvSpPr>
        <p:spPr>
          <a:xfrm>
            <a:off x="3515932" y="2816180"/>
            <a:ext cx="1815922" cy="1815921"/>
          </a:xfrm>
          <a:custGeom>
            <a:avLst/>
            <a:gdLst>
              <a:gd name="connsiteX0" fmla="*/ 695460 w 1815922"/>
              <a:gd name="connsiteY0" fmla="*/ 0 h 1815921"/>
              <a:gd name="connsiteX1" fmla="*/ 0 w 1815922"/>
              <a:gd name="connsiteY1" fmla="*/ 682581 h 1815921"/>
              <a:gd name="connsiteX2" fmla="*/ 309093 w 1815922"/>
              <a:gd name="connsiteY2" fmla="*/ 1596981 h 1815921"/>
              <a:gd name="connsiteX3" fmla="*/ 1300767 w 1815922"/>
              <a:gd name="connsiteY3" fmla="*/ 1815921 h 1815921"/>
              <a:gd name="connsiteX4" fmla="*/ 1815922 w 1815922"/>
              <a:gd name="connsiteY4" fmla="*/ 1300766 h 1815921"/>
              <a:gd name="connsiteX5" fmla="*/ 1815922 w 1815922"/>
              <a:gd name="connsiteY5" fmla="*/ 244699 h 1815921"/>
              <a:gd name="connsiteX6" fmla="*/ 695460 w 1815922"/>
              <a:gd name="connsiteY6" fmla="*/ 0 h 1815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5922" h="1815921">
                <a:moveTo>
                  <a:pt x="695460" y="0"/>
                </a:moveTo>
                <a:lnTo>
                  <a:pt x="0" y="682581"/>
                </a:lnTo>
                <a:lnTo>
                  <a:pt x="309093" y="1596981"/>
                </a:lnTo>
                <a:lnTo>
                  <a:pt x="1300767" y="1815921"/>
                </a:lnTo>
                <a:lnTo>
                  <a:pt x="1815922" y="1300766"/>
                </a:lnTo>
                <a:lnTo>
                  <a:pt x="1815922" y="244699"/>
                </a:lnTo>
                <a:lnTo>
                  <a:pt x="695460" y="0"/>
                </a:lnTo>
                <a:close/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 Observations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14800" y="2743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381500" y="5067300"/>
            <a:ext cx="495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028700" y="5753100"/>
            <a:ext cx="7353300" cy="4086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admits an acyclic 3-coloring with at most |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|-</a:t>
            </a:r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subdivisions</a:t>
            </a:r>
            <a:endParaRPr lang="en-US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695700" y="4267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429000" y="33528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648200" y="44958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5181600" y="30099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219700" y="39624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352800" y="26289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943600" y="3124200"/>
            <a:ext cx="228600" cy="228600"/>
          </a:xfrm>
          <a:prstGeom prst="ellipse">
            <a:avLst/>
          </a:prstGeom>
          <a:solidFill>
            <a:srgbClr val="00B050"/>
          </a:solidFill>
          <a:ln w="3175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943600" y="38481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2895600" y="43053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590800" y="37719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2628900" y="30480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4914900" y="21336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4229100" y="2362200"/>
            <a:ext cx="228600" cy="2286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ular Callout 60"/>
          <p:cNvSpPr/>
          <p:nvPr/>
        </p:nvSpPr>
        <p:spPr>
          <a:xfrm>
            <a:off x="6705600" y="2819400"/>
            <a:ext cx="1961536" cy="398206"/>
          </a:xfrm>
          <a:prstGeom prst="wedgeRoundRectCallout">
            <a:avLst>
              <a:gd name="adj1" fmla="val -58531"/>
              <a:gd name="adj2" fmla="val 24411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Subdivision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52900" y="29718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695700" y="33528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924300" y="39624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495800" y="41529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914900" y="38481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914900" y="31623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43300" y="27051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6"/>
          <p:cNvGrpSpPr/>
          <p:nvPr/>
        </p:nvGrpSpPr>
        <p:grpSpPr>
          <a:xfrm>
            <a:off x="5753100" y="3238500"/>
            <a:ext cx="322119" cy="1129146"/>
            <a:chOff x="5753100" y="3238500"/>
            <a:chExt cx="322119" cy="1129146"/>
          </a:xfrm>
        </p:grpSpPr>
        <p:sp>
          <p:nvSpPr>
            <p:cNvPr id="69" name="Rectangle 68"/>
            <p:cNvSpPr/>
            <p:nvPr/>
          </p:nvSpPr>
          <p:spPr>
            <a:xfrm>
              <a:off x="5753100" y="32385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67400" y="40767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77"/>
          <p:cNvGrpSpPr/>
          <p:nvPr/>
        </p:nvGrpSpPr>
        <p:grpSpPr>
          <a:xfrm>
            <a:off x="2895600" y="3048000"/>
            <a:ext cx="398319" cy="1281546"/>
            <a:chOff x="2895600" y="3048000"/>
            <a:chExt cx="398319" cy="1281546"/>
          </a:xfrm>
        </p:grpSpPr>
        <p:sp>
          <p:nvSpPr>
            <p:cNvPr id="71" name="Rectangle 70"/>
            <p:cNvSpPr/>
            <p:nvPr/>
          </p:nvSpPr>
          <p:spPr>
            <a:xfrm>
              <a:off x="3086100" y="40386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895600" y="35814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895600" y="3048000"/>
              <a:ext cx="207819" cy="2909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4" name="Rectangle 73"/>
          <p:cNvSpPr/>
          <p:nvPr/>
        </p:nvSpPr>
        <p:spPr>
          <a:xfrm>
            <a:off x="5181600" y="20193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495800" y="23622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705600" y="4762500"/>
            <a:ext cx="228600" cy="228600"/>
          </a:xfrm>
          <a:prstGeom prst="ellipse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6324600" y="39624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972300" y="4800600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629400" y="3900054"/>
            <a:ext cx="207819" cy="290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0" y="609600"/>
            <a:ext cx="9144000" cy="76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Date Placeholder 7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6/21/2011</a:t>
            </a:r>
            <a:endParaRPr lang="en-US"/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02BE-C498-4217-BEC6-60E652445FA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9" name="Footer Placeholder 7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IWOCA 2011, Victoria</a:t>
            </a:r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028700" y="886777"/>
            <a:ext cx="7315200" cy="4086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G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is a </a:t>
            </a:r>
            <a:r>
              <a:rPr lang="en-US" dirty="0" err="1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biconnected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graph that has a non-trivial ear decomposition.</a:t>
            </a:r>
            <a:endParaRPr lang="en-US" i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5" name="Rounded Rectangular Callout 84"/>
          <p:cNvSpPr/>
          <p:nvPr/>
        </p:nvSpPr>
        <p:spPr>
          <a:xfrm>
            <a:off x="1562100" y="2286000"/>
            <a:ext cx="780436" cy="398206"/>
          </a:xfrm>
          <a:prstGeom prst="wedgeRoundRectCallout">
            <a:avLst>
              <a:gd name="adj1" fmla="val 194960"/>
              <a:gd name="adj2" fmla="val 139140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57" grpId="0" animBg="1"/>
      <p:bldP spid="51" grpId="0" animBg="1"/>
      <p:bldP spid="53" grpId="0" animBg="1"/>
      <p:bldP spid="54" grpId="0" animBg="1"/>
      <p:bldP spid="59" grpId="0"/>
      <p:bldP spid="6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5" grpId="0" animBg="1"/>
      <p:bldP spid="56" grpId="0" animBg="1"/>
      <p:bldP spid="68" grpId="0"/>
      <p:bldP spid="74" grpId="0"/>
      <p:bldP spid="75" grpId="0"/>
      <p:bldP spid="50" grpId="0" animBg="1"/>
      <p:bldP spid="52" grpId="0" animBg="1"/>
      <p:bldP spid="58" grpId="0"/>
      <p:bldP spid="60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2499</TotalTime>
  <Words>2230</Words>
  <Application>Microsoft Office PowerPoint</Application>
  <PresentationFormat>On-screen Show (4:3)</PresentationFormat>
  <Paragraphs>1025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Civic</vt:lpstr>
      <vt:lpstr>Slide 1</vt:lpstr>
      <vt:lpstr>Acyclic Coloring</vt:lpstr>
      <vt:lpstr>Why subdivision ?</vt:lpstr>
      <vt:lpstr>Why subdivision ?</vt:lpstr>
      <vt:lpstr>Why subdivision ?</vt:lpstr>
      <vt:lpstr>Slide 6</vt:lpstr>
      <vt:lpstr>Slide 7</vt:lpstr>
      <vt:lpstr>Some Observations</vt:lpstr>
      <vt:lpstr>Some Observations</vt:lpstr>
      <vt:lpstr>Slide 10</vt:lpstr>
      <vt:lpstr>Acyclic coloring of a 3-connected cubic graph</vt:lpstr>
      <vt:lpstr>Slide 12</vt:lpstr>
      <vt:lpstr>Acyclic coloring of a partial k-tree, k ≤ 8</vt:lpstr>
      <vt:lpstr>Acyclic coloring of a partial k-tree, k ≤ 8</vt:lpstr>
      <vt:lpstr>Acyclic coloring of a partial k-tree, k ≤ 8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muzahid</dc:creator>
  <cp:lastModifiedBy>Nishat</cp:lastModifiedBy>
  <cp:revision>144</cp:revision>
  <dcterms:created xsi:type="dcterms:W3CDTF">2010-02-08T07:18:27Z</dcterms:created>
  <dcterms:modified xsi:type="dcterms:W3CDTF">2011-06-21T20:14:33Z</dcterms:modified>
</cp:coreProperties>
</file>